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Oswald Regular"/>
      <p:regular r:id="rId20"/>
      <p:bold r:id="rId21"/>
    </p:embeddedFont>
    <p:embeddedFont>
      <p:font typeface="Lato Light"/>
      <p:regular r:id="rId22"/>
      <p:bold r:id="rId23"/>
      <p:italic r:id="rId24"/>
      <p:boldItalic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swaldRegular-regular.fntdata"/><Relationship Id="rId22" Type="http://schemas.openxmlformats.org/officeDocument/2006/relationships/font" Target="fonts/LatoLight-regular.fntdata"/><Relationship Id="rId21" Type="http://schemas.openxmlformats.org/officeDocument/2006/relationships/font" Target="fonts/OswaldRegular-bold.fntdata"/><Relationship Id="rId24" Type="http://schemas.openxmlformats.org/officeDocument/2006/relationships/font" Target="fonts/LatoLight-italic.fntdata"/><Relationship Id="rId23" Type="http://schemas.openxmlformats.org/officeDocument/2006/relationships/font" Target="fonts/Lat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swald-regular.fntdata"/><Relationship Id="rId25" Type="http://schemas.openxmlformats.org/officeDocument/2006/relationships/font" Target="fonts/LatoLight-boldItalic.fntdata"/><Relationship Id="rId27"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56de7b52c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656de7b52c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656de7b52c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f91545244_2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f91545244_2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6f91545244_2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vi-V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f915452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9154524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vi-VN"/>
              <a:t>Ưu điểm</a:t>
            </a:r>
            <a:endParaRPr/>
          </a:p>
          <a:p>
            <a:pPr indent="-317500" lvl="0" marL="457200" rtl="0" algn="l">
              <a:spcBef>
                <a:spcPts val="0"/>
              </a:spcBef>
              <a:spcAft>
                <a:spcPts val="0"/>
              </a:spcAft>
              <a:buSzPts val="1400"/>
              <a:buChar char="-"/>
            </a:pPr>
            <a:r>
              <a:rPr lang="vi-VN"/>
              <a:t>DBSCAN không cần khởi tạo trước K cluster cần phân cụm</a:t>
            </a:r>
            <a:endParaRPr/>
          </a:p>
        </p:txBody>
      </p:sp>
      <p:sp>
        <p:nvSpPr>
          <p:cNvPr id="218" name="Google Shape;218;g6f9154524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vi-V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f9c8ff41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9c8ff41c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6f9c8ff41c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vi-V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56de7b52c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56de7b52c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656de7b52c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vi-V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Giải thuật DBSCAN (Density Based Spatial Clustering of Application with Noise) [7] được Ester, Kriegel và Sander đề xuất năm 1996 khi nghiên cứu các thuật toán gom cụm dữ liệu không gian dựa trên định nghĩa cụm là tập tối đa các điểm liên thông về mật độ</a:t>
            </a:r>
            <a:endParaRPr/>
          </a:p>
          <a:p>
            <a:pPr indent="0" lvl="0" marL="0" rtl="0" algn="l">
              <a:spcBef>
                <a:spcPts val="0"/>
              </a:spcBef>
              <a:spcAft>
                <a:spcPts val="0"/>
              </a:spcAft>
              <a:buNone/>
            </a:pPr>
            <a:r>
              <a:rPr lang="vi-VN"/>
              <a:t> Giải thuật DBSCAN phát hiện các cụm có hình dạng tùy ý, khả năng phát hiện nhiễu tốt. DBSCAN thực hiện tốt trên không gian nhiều chiều; thích hợp với cơ sở dữ liệu có mật độ phân bố dày đặc kể cả có phần tử nhiễu.</a:t>
            </a:r>
            <a:endParaRPr/>
          </a:p>
          <a:p>
            <a:pPr indent="0" lvl="0" marL="0" rtl="0" algn="l">
              <a:spcBef>
                <a:spcPts val="0"/>
              </a:spcBef>
              <a:spcAft>
                <a:spcPts val="0"/>
              </a:spcAft>
              <a:buNone/>
            </a:pPr>
            <a:r>
              <a:rPr lang="vi-VN"/>
              <a:t>Bên trong mỗi cụm luôn tồn tại một mật độ cao hơn bên ngoài cụm.</a:t>
            </a:r>
            <a:endParaRPr/>
          </a:p>
          <a:p>
            <a:pPr indent="0" lvl="0" marL="0" rtl="0" algn="l">
              <a:spcBef>
                <a:spcPts val="0"/>
              </a:spcBef>
              <a:spcAft>
                <a:spcPts val="0"/>
              </a:spcAft>
              <a:buNone/>
            </a:pPr>
            <a:r>
              <a:rPr lang="vi-VN"/>
              <a:t>Hơn nữa, mật độ ở những vùng nhiễu thì thấp hơn mật độ bên trong của bất kỳ cụm nào</a:t>
            </a:r>
            <a:endParaRPr/>
          </a:p>
          <a:p>
            <a:pPr indent="0" lvl="0" marL="0" rtl="0" algn="l">
              <a:spcBef>
                <a:spcPts val="0"/>
              </a:spcBef>
              <a:spcAft>
                <a:spcPts val="0"/>
              </a:spcAft>
              <a:buNone/>
            </a:pPr>
            <a:r>
              <a:t/>
            </a: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chemeClr val="dk1"/>
              </a:buClr>
              <a:buSzPts val="1200"/>
              <a:buFont typeface="Calibri"/>
              <a:buAutoNum type="arabicPeriod"/>
            </a:pPr>
            <a:r>
              <a:rPr lang="vi-VN"/>
              <a:t>Bán kính vùng lân cận (Eps)</a:t>
            </a:r>
            <a:endParaRPr/>
          </a:p>
          <a:p>
            <a:pPr indent="-228600" lvl="0" marL="228600" rtl="0" algn="l">
              <a:spcBef>
                <a:spcPts val="0"/>
              </a:spcBef>
              <a:spcAft>
                <a:spcPts val="0"/>
              </a:spcAft>
              <a:buClr>
                <a:schemeClr val="dk1"/>
              </a:buClr>
              <a:buSzPts val="1200"/>
              <a:buFont typeface="Calibri"/>
              <a:buAutoNum type="arabicPeriod"/>
            </a:pPr>
            <a:r>
              <a:rPr lang="vi-VN"/>
              <a:t>Số lượng điểm tối thiểu trong vùng lân cận của một điểm trong cụm (MinPts). </a:t>
            </a:r>
            <a:endParaRPr/>
          </a:p>
          <a:p>
            <a:pPr indent="-228600" lvl="0" marL="228600" rtl="0" algn="l">
              <a:spcBef>
                <a:spcPts val="0"/>
              </a:spcBef>
              <a:spcAft>
                <a:spcPts val="0"/>
              </a:spcAft>
              <a:buClr>
                <a:schemeClr val="dk1"/>
              </a:buClr>
              <a:buSzPts val="1200"/>
              <a:buFont typeface="Calibri"/>
              <a:buAutoNum type="arabicPeriod"/>
            </a:pPr>
            <a:r>
              <a:rPr lang="vi-VN"/>
              <a:t>Hàm khoảng cách giữa hai điểm p và q, ký hiệu là dist(p,q)</a:t>
            </a:r>
            <a:endParaRPr/>
          </a:p>
        </p:txBody>
      </p:sp>
      <p:sp>
        <p:nvSpPr>
          <p:cNvPr id="123" name="Google Shape;12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vi-VN"/>
              <a:t>Độ phức tạp của thuật toán là n^2 với n là số điểm dữ liệu.</a:t>
            </a:r>
            <a:endParaRPr/>
          </a:p>
          <a:p>
            <a:pPr indent="0" lvl="0" marL="0" rtl="0" algn="l">
              <a:spcBef>
                <a:spcPts val="0"/>
              </a:spcBef>
              <a:spcAft>
                <a:spcPts val="0"/>
              </a:spcAft>
              <a:buNone/>
            </a:pPr>
            <a:r>
              <a:rPr lang="vi-VN"/>
              <a:t>DBSCAN bắt đầu với một điểm p và tìm tất cả các điểm density-reachable từ p. Nếu p là một điểm lõi thì giải thuật hình thành một cụm. Nếu p là một điểm biên thì không có điểm nào density-reachable từ p và DBSCAN đi đến điểm kế tiếp của tập dữ liệu.</a:t>
            </a:r>
            <a:endParaRPr/>
          </a:p>
        </p:txBody>
      </p:sp>
      <p:sp>
        <p:nvSpPr>
          <p:cNvPr id="149" name="Google Shape;14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f8f0407f7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6f8f0407f7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6f8f0407f7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f8f0407f7_2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6f8f0407f7_2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6f8f0407f7_2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f8f0407f7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6f8f0407f7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6f8f0407f7_2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f8f0407f7_2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6f8f0407f7_2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6f8f0407f7_2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vi-V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_Custom Layout">
  <p:cSld name="31_Custom Layout">
    <p:spTree>
      <p:nvGrpSpPr>
        <p:cNvPr id="55" name="Shape 55"/>
        <p:cNvGrpSpPr/>
        <p:nvPr/>
      </p:nvGrpSpPr>
      <p:grpSpPr>
        <a:xfrm>
          <a:off x="0" y="0"/>
          <a:ext cx="0" cy="0"/>
          <a:chOff x="0" y="0"/>
          <a:chExt cx="0" cy="0"/>
        </a:xfrm>
      </p:grpSpPr>
      <p:sp>
        <p:nvSpPr>
          <p:cNvPr id="56" name="Google Shape;56;p14"/>
          <p:cNvSpPr/>
          <p:nvPr>
            <p:ph idx="2" type="pic"/>
          </p:nvPr>
        </p:nvSpPr>
        <p:spPr>
          <a:xfrm>
            <a:off x="3679274" y="1396462"/>
            <a:ext cx="4474500" cy="4065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_Custom Layout">
  <p:cSld name="40_Custom Layout">
    <p:spTree>
      <p:nvGrpSpPr>
        <p:cNvPr id="57" name="Shape 57"/>
        <p:cNvGrpSpPr/>
        <p:nvPr/>
      </p:nvGrpSpPr>
      <p:grpSpPr>
        <a:xfrm>
          <a:off x="0" y="0"/>
          <a:ext cx="0" cy="0"/>
          <a:chOff x="0" y="0"/>
          <a:chExt cx="0" cy="0"/>
        </a:xfrm>
      </p:grpSpPr>
      <p:sp>
        <p:nvSpPr>
          <p:cNvPr id="58" name="Google Shape;58;p15"/>
          <p:cNvSpPr/>
          <p:nvPr>
            <p:ph idx="2" type="pic"/>
          </p:nvPr>
        </p:nvSpPr>
        <p:spPr>
          <a:xfrm>
            <a:off x="4420944" y="1016000"/>
            <a:ext cx="3350100" cy="4826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5"/>
          <p:cNvSpPr/>
          <p:nvPr>
            <p:ph idx="3" type="pic"/>
          </p:nvPr>
        </p:nvSpPr>
        <p:spPr>
          <a:xfrm>
            <a:off x="7978198" y="959636"/>
            <a:ext cx="1942800" cy="4866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www.geeksforgeeks.org/dbscan-clustering-in-ml-density-based-clustering/" TargetMode="External"/><Relationship Id="rId4" Type="http://schemas.openxmlformats.org/officeDocument/2006/relationships/hyperlink" Target="https://yanpuli.github.io/posts/2017/03/blog-post-8" TargetMode="External"/><Relationship Id="rId5" Type="http://schemas.openxmlformats.org/officeDocument/2006/relationships/hyperlink" Target="https://www.researchgate.net/publication/221252793_Multi_density_DBSCAN" TargetMode="External"/><Relationship Id="rId6" Type="http://schemas.openxmlformats.org/officeDocument/2006/relationships/hyperlink" Target="https://towardsdatascience.com/dbscan-algorithm-complete-guide-and-application-with-python-scikit-learn-d690cbae4c5d" TargetMode="External"/><Relationship Id="rId7" Type="http://schemas.openxmlformats.org/officeDocument/2006/relationships/hyperlink" Target="https://towardsdatascience.com/how-dbscan-works-and-why-should-i-use-it-443b4a191c8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gif"/><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cxnSp>
        <p:nvCxnSpPr>
          <p:cNvPr id="64" name="Google Shape;64;p16"/>
          <p:cNvCxnSpPr/>
          <p:nvPr/>
        </p:nvCxnSpPr>
        <p:spPr>
          <a:xfrm>
            <a:off x="5002854" y="4788559"/>
            <a:ext cx="2186293" cy="0"/>
          </a:xfrm>
          <a:prstGeom prst="straightConnector1">
            <a:avLst/>
          </a:prstGeom>
          <a:noFill/>
          <a:ln cap="flat" cmpd="sng" w="25400">
            <a:solidFill>
              <a:schemeClr val="accent1"/>
            </a:solidFill>
            <a:prstDash val="solid"/>
            <a:miter lim="800000"/>
            <a:headEnd len="sm" w="sm" type="none"/>
            <a:tailEnd len="sm" w="sm" type="none"/>
          </a:ln>
        </p:spPr>
      </p:cxnSp>
      <p:sp>
        <p:nvSpPr>
          <p:cNvPr id="65" name="Google Shape;65;p16"/>
          <p:cNvSpPr txBox="1"/>
          <p:nvPr/>
        </p:nvSpPr>
        <p:spPr>
          <a:xfrm>
            <a:off x="3082994" y="1188036"/>
            <a:ext cx="6026009" cy="20928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vi-VN" sz="13000" u="none" cap="none" strike="noStrike">
                <a:solidFill>
                  <a:schemeClr val="dk1"/>
                </a:solidFill>
                <a:latin typeface="Oswald"/>
                <a:ea typeface="Oswald"/>
                <a:cs typeface="Oswald"/>
                <a:sym typeface="Oswald"/>
              </a:rPr>
              <a:t>DBSCAN</a:t>
            </a:r>
            <a:endParaRPr/>
          </a:p>
        </p:txBody>
      </p:sp>
      <p:sp>
        <p:nvSpPr>
          <p:cNvPr id="66" name="Google Shape;66;p16"/>
          <p:cNvSpPr/>
          <p:nvPr/>
        </p:nvSpPr>
        <p:spPr>
          <a:xfrm>
            <a:off x="5181600" y="54268"/>
            <a:ext cx="1715589" cy="738212"/>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libri"/>
              <a:ea typeface="Calibri"/>
              <a:cs typeface="Calibri"/>
              <a:sym typeface="Calibri"/>
            </a:endParaRPr>
          </a:p>
        </p:txBody>
      </p:sp>
      <p:sp>
        <p:nvSpPr>
          <p:cNvPr id="67" name="Google Shape;67;p16"/>
          <p:cNvSpPr/>
          <p:nvPr/>
        </p:nvSpPr>
        <p:spPr>
          <a:xfrm>
            <a:off x="4257742" y="253277"/>
            <a:ext cx="3676517"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vi-VN" sz="2000">
                <a:solidFill>
                  <a:schemeClr val="dk1"/>
                </a:solidFill>
                <a:latin typeface="Oswald Regular"/>
                <a:ea typeface="Oswald Regular"/>
                <a:cs typeface="Oswald Regular"/>
                <a:sym typeface="Oswald Regular"/>
              </a:rPr>
              <a:t>TEAM 1</a:t>
            </a:r>
            <a:endParaRPr/>
          </a:p>
        </p:txBody>
      </p:sp>
      <p:sp>
        <p:nvSpPr>
          <p:cNvPr id="68" name="Google Shape;68;p16"/>
          <p:cNvSpPr/>
          <p:nvPr/>
        </p:nvSpPr>
        <p:spPr>
          <a:xfrm>
            <a:off x="434788" y="3280917"/>
            <a:ext cx="11322423" cy="2862322"/>
          </a:xfrm>
          <a:prstGeom prst="rect">
            <a:avLst/>
          </a:prstGeom>
          <a:solidFill>
            <a:schemeClr val="dk1"/>
          </a:solidFill>
          <a:ln cap="flat" cmpd="sng" w="12700">
            <a:solidFill>
              <a:srgbClr val="24242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vi-VN" sz="9000">
                <a:solidFill>
                  <a:srgbClr val="F7F7F7"/>
                </a:solidFill>
                <a:latin typeface="Oswald Regular"/>
                <a:ea typeface="Oswald Regular"/>
                <a:cs typeface="Oswald Regular"/>
                <a:sym typeface="Oswald Regular"/>
              </a:rPr>
              <a:t>ALGORITHM</a:t>
            </a:r>
            <a:endParaRPr/>
          </a:p>
          <a:p>
            <a:pPr indent="0" lvl="0" marL="0" marR="0" rtl="0" algn="ctr">
              <a:spcBef>
                <a:spcPts val="0"/>
              </a:spcBef>
              <a:spcAft>
                <a:spcPts val="0"/>
              </a:spcAft>
              <a:buNone/>
            </a:pPr>
            <a:r>
              <a:t/>
            </a:r>
            <a:endParaRPr b="1" sz="9000">
              <a:solidFill>
                <a:schemeClr val="lt1"/>
              </a:solidFill>
              <a:latin typeface="Oswald Regular"/>
              <a:ea typeface="Oswald Regular"/>
              <a:cs typeface="Oswald Regular"/>
              <a:sym typeface="Oswald Regular"/>
            </a:endParaRPr>
          </a:p>
        </p:txBody>
      </p:sp>
      <p:sp>
        <p:nvSpPr>
          <p:cNvPr id="69" name="Google Shape;69;p16"/>
          <p:cNvSpPr/>
          <p:nvPr/>
        </p:nvSpPr>
        <p:spPr>
          <a:xfrm>
            <a:off x="161365" y="188259"/>
            <a:ext cx="11806517" cy="6490447"/>
          </a:xfrm>
          <a:prstGeom prst="rect">
            <a:avLst/>
          </a:prstGeom>
          <a:noFill/>
          <a:ln cap="flat" cmpd="sng" w="5715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p:nvPr/>
        </p:nvSpPr>
        <p:spPr>
          <a:xfrm>
            <a:off x="514084" y="352628"/>
            <a:ext cx="27060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CONS</a:t>
            </a:r>
            <a:endParaRPr/>
          </a:p>
        </p:txBody>
      </p:sp>
      <p:sp>
        <p:nvSpPr>
          <p:cNvPr id="202" name="Google Shape;202;p25"/>
          <p:cNvSpPr txBox="1"/>
          <p:nvPr/>
        </p:nvSpPr>
        <p:spPr>
          <a:xfrm>
            <a:off x="593550" y="1417800"/>
            <a:ext cx="10227600" cy="4022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vi-VN" sz="2600">
                <a:solidFill>
                  <a:srgbClr val="222222"/>
                </a:solidFill>
                <a:highlight>
                  <a:srgbClr val="FFFFFF"/>
                </a:highlight>
              </a:rPr>
              <a:t>DBSCAN cannot cluster data sets well with large differences in densities</a:t>
            </a:r>
            <a:endParaRPr sz="2600"/>
          </a:p>
        </p:txBody>
      </p:sp>
      <p:sp>
        <p:nvSpPr>
          <p:cNvPr id="203" name="Google Shape;203;p25"/>
          <p:cNvSpPr/>
          <p:nvPr/>
        </p:nvSpPr>
        <p:spPr>
          <a:xfrm rot="10800000">
            <a:off x="9869725" y="2835754"/>
            <a:ext cx="2322270" cy="4022244"/>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pic>
        <p:nvPicPr>
          <p:cNvPr id="204" name="Google Shape;204;p25"/>
          <p:cNvPicPr preferRelativeResize="0"/>
          <p:nvPr/>
        </p:nvPicPr>
        <p:blipFill>
          <a:blip r:embed="rId3">
            <a:alphaModFix/>
          </a:blip>
          <a:stretch>
            <a:fillRect/>
          </a:stretch>
        </p:blipFill>
        <p:spPr>
          <a:xfrm>
            <a:off x="3347829" y="2959354"/>
            <a:ext cx="4719025" cy="27680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6"/>
          <p:cNvSpPr txBox="1"/>
          <p:nvPr>
            <p:ph idx="4294967295"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vi-VN" sz="4400">
                <a:solidFill>
                  <a:schemeClr val="accent1"/>
                </a:solidFill>
              </a:rPr>
              <a:t>DBSCAN and K-Means COMPARISON</a:t>
            </a:r>
            <a:endParaRPr>
              <a:solidFill>
                <a:schemeClr val="accent1"/>
              </a:solidFill>
            </a:endParaRPr>
          </a:p>
        </p:txBody>
      </p:sp>
      <p:sp>
        <p:nvSpPr>
          <p:cNvPr id="211" name="Google Shape;211;p26"/>
          <p:cNvSpPr txBox="1"/>
          <p:nvPr>
            <p:ph idx="1" type="body"/>
          </p:nvPr>
        </p:nvSpPr>
        <p:spPr>
          <a:xfrm>
            <a:off x="1300150" y="1540250"/>
            <a:ext cx="3397200" cy="806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vi-VN"/>
              <a:t>DBSCAN</a:t>
            </a:r>
            <a:endParaRPr/>
          </a:p>
        </p:txBody>
      </p:sp>
      <p:sp>
        <p:nvSpPr>
          <p:cNvPr id="212" name="Google Shape;212;p26"/>
          <p:cNvSpPr txBox="1"/>
          <p:nvPr>
            <p:ph idx="1" type="body"/>
          </p:nvPr>
        </p:nvSpPr>
        <p:spPr>
          <a:xfrm>
            <a:off x="6912888" y="1540250"/>
            <a:ext cx="3397200" cy="806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vi-VN"/>
              <a:t>K-Means</a:t>
            </a:r>
            <a:endParaRPr/>
          </a:p>
        </p:txBody>
      </p:sp>
      <p:sp>
        <p:nvSpPr>
          <p:cNvPr id="213" name="Google Shape;213;p26"/>
          <p:cNvSpPr txBox="1"/>
          <p:nvPr>
            <p:ph idx="1" type="body"/>
          </p:nvPr>
        </p:nvSpPr>
        <p:spPr>
          <a:xfrm>
            <a:off x="1064350" y="2121800"/>
            <a:ext cx="3868800" cy="2840700"/>
          </a:xfrm>
          <a:prstGeom prst="rect">
            <a:avLst/>
          </a:prstGeom>
        </p:spPr>
        <p:txBody>
          <a:bodyPr anchorCtr="0" anchor="ctr" bIns="121900" lIns="121900" spcFirstLastPara="1" rIns="121900" wrap="square" tIns="121900">
            <a:noAutofit/>
          </a:bodyPr>
          <a:lstStyle/>
          <a:p>
            <a:pPr indent="0" lvl="0" marL="0" rtl="0" algn="l">
              <a:lnSpc>
                <a:spcPct val="90000"/>
              </a:lnSpc>
              <a:spcBef>
                <a:spcPts val="1000"/>
              </a:spcBef>
              <a:spcAft>
                <a:spcPts val="0"/>
              </a:spcAft>
              <a:buClr>
                <a:schemeClr val="dk1"/>
              </a:buClr>
              <a:buSzPts val="1100"/>
              <a:buFont typeface="Arial"/>
              <a:buNone/>
            </a:pPr>
            <a:r>
              <a:rPr lang="vi-VN" sz="2000">
                <a:solidFill>
                  <a:schemeClr val="dk1"/>
                </a:solidFill>
              </a:rPr>
              <a:t>•</a:t>
            </a:r>
            <a:r>
              <a:rPr lang="vi-VN" sz="2000">
                <a:solidFill>
                  <a:schemeClr val="dk1"/>
                </a:solidFill>
                <a:latin typeface="Calibri"/>
                <a:ea typeface="Calibri"/>
                <a:cs typeface="Calibri"/>
                <a:sym typeface="Calibri"/>
              </a:rPr>
              <a:t>Notion of noise</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vi-VN" sz="2000">
                <a:solidFill>
                  <a:schemeClr val="dk1"/>
                </a:solidFill>
              </a:rPr>
              <a:t>•</a:t>
            </a:r>
            <a:r>
              <a:rPr lang="vi-VN" sz="2000">
                <a:solidFill>
                  <a:schemeClr val="dk1"/>
                </a:solidFill>
                <a:latin typeface="Calibri"/>
                <a:ea typeface="Calibri"/>
                <a:cs typeface="Calibri"/>
                <a:sym typeface="Calibri"/>
              </a:rPr>
              <a:t>No number of clusters needed</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vi-VN" sz="2000">
                <a:solidFill>
                  <a:schemeClr val="dk1"/>
                </a:solidFill>
              </a:rPr>
              <a:t>•</a:t>
            </a:r>
            <a:r>
              <a:rPr lang="vi-VN" sz="2000">
                <a:solidFill>
                  <a:schemeClr val="dk1"/>
                </a:solidFill>
                <a:latin typeface="Calibri"/>
                <a:ea typeface="Calibri"/>
                <a:cs typeface="Calibri"/>
                <a:sym typeface="Calibri"/>
              </a:rPr>
              <a:t>Find arbitrarily shaped clusters.</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vi-VN" sz="2000">
                <a:solidFill>
                  <a:schemeClr val="dk1"/>
                </a:solidFill>
              </a:rPr>
              <a:t>•</a:t>
            </a:r>
            <a:r>
              <a:rPr lang="vi-VN" sz="2000">
                <a:solidFill>
                  <a:schemeClr val="dk1"/>
                </a:solidFill>
                <a:latin typeface="Calibri"/>
                <a:ea typeface="Calibri"/>
                <a:cs typeface="Calibri"/>
                <a:sym typeface="Calibri"/>
              </a:rPr>
              <a:t>Even find a cluster completely surrounded by a different cluster</a:t>
            </a:r>
            <a:endParaRPr sz="2000">
              <a:solidFill>
                <a:schemeClr val="dk1"/>
              </a:solidFill>
              <a:latin typeface="Calibri"/>
              <a:ea typeface="Calibri"/>
              <a:cs typeface="Calibri"/>
              <a:sym typeface="Calibri"/>
            </a:endParaRPr>
          </a:p>
          <a:p>
            <a:pPr indent="0" lvl="0" marL="0" rtl="0" algn="ctr">
              <a:spcBef>
                <a:spcPts val="0"/>
              </a:spcBef>
              <a:spcAft>
                <a:spcPts val="0"/>
              </a:spcAft>
              <a:buNone/>
            </a:pPr>
            <a:r>
              <a:t/>
            </a:r>
            <a:endParaRPr/>
          </a:p>
        </p:txBody>
      </p:sp>
      <p:sp>
        <p:nvSpPr>
          <p:cNvPr id="214" name="Google Shape;214;p26"/>
          <p:cNvSpPr txBox="1"/>
          <p:nvPr/>
        </p:nvSpPr>
        <p:spPr>
          <a:xfrm>
            <a:off x="6862763" y="2268388"/>
            <a:ext cx="37662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vi-VN" sz="2000">
                <a:solidFill>
                  <a:schemeClr val="dk1"/>
                </a:solidFill>
              </a:rPr>
              <a:t>•</a:t>
            </a:r>
            <a:r>
              <a:rPr lang="vi-VN" sz="2000">
                <a:solidFill>
                  <a:schemeClr val="dk1"/>
                </a:solidFill>
                <a:latin typeface="Calibri"/>
                <a:ea typeface="Calibri"/>
                <a:cs typeface="Calibri"/>
                <a:sym typeface="Calibri"/>
              </a:rPr>
              <a:t>Need the number of clusters hidden in the dataset</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rPr lang="vi-VN" sz="2000">
                <a:solidFill>
                  <a:schemeClr val="dk1"/>
                </a:solidFill>
              </a:rPr>
              <a:t>•</a:t>
            </a:r>
            <a:r>
              <a:rPr lang="vi-VN" sz="2000">
                <a:solidFill>
                  <a:schemeClr val="dk1"/>
                </a:solidFill>
                <a:latin typeface="Calibri"/>
                <a:ea typeface="Calibri"/>
                <a:cs typeface="Calibri"/>
                <a:sym typeface="Calibri"/>
              </a:rPr>
              <a:t>Much faster</a:t>
            </a:r>
            <a:endParaRPr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vi-VN" sz="4400">
                <a:solidFill>
                  <a:schemeClr val="accent1"/>
                </a:solidFill>
              </a:rPr>
              <a:t>DBSCAN and K-Means COMPARISON</a:t>
            </a:r>
            <a:endParaRPr b="1">
              <a:solidFill>
                <a:schemeClr val="accent1"/>
              </a:solidFill>
            </a:endParaRPr>
          </a:p>
        </p:txBody>
      </p:sp>
      <p:sp>
        <p:nvSpPr>
          <p:cNvPr id="221" name="Google Shape;221;p27"/>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a:p>
        </p:txBody>
      </p:sp>
      <p:sp>
        <p:nvSpPr>
          <p:cNvPr id="222" name="Google Shape;222;p27"/>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t/>
            </a:r>
            <a:endParaRPr/>
          </a:p>
        </p:txBody>
      </p:sp>
      <p:pic>
        <p:nvPicPr>
          <p:cNvPr id="223" name="Google Shape;223;p27"/>
          <p:cNvPicPr preferRelativeResize="0"/>
          <p:nvPr/>
        </p:nvPicPr>
        <p:blipFill>
          <a:blip r:embed="rId3">
            <a:alphaModFix/>
          </a:blip>
          <a:stretch>
            <a:fillRect/>
          </a:stretch>
        </p:blipFill>
        <p:spPr>
          <a:xfrm>
            <a:off x="301625" y="1442300"/>
            <a:ext cx="5540218" cy="4696200"/>
          </a:xfrm>
          <a:prstGeom prst="rect">
            <a:avLst/>
          </a:prstGeom>
          <a:noFill/>
          <a:ln>
            <a:noFill/>
          </a:ln>
        </p:spPr>
      </p:pic>
      <p:pic>
        <p:nvPicPr>
          <p:cNvPr id="224" name="Google Shape;224;p27"/>
          <p:cNvPicPr preferRelativeResize="0"/>
          <p:nvPr/>
        </p:nvPicPr>
        <p:blipFill>
          <a:blip r:embed="rId4">
            <a:alphaModFix/>
          </a:blip>
          <a:stretch>
            <a:fillRect/>
          </a:stretch>
        </p:blipFill>
        <p:spPr>
          <a:xfrm>
            <a:off x="5815846" y="1356875"/>
            <a:ext cx="5960453" cy="4781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vi-VN" sz="4400">
                <a:solidFill>
                  <a:schemeClr val="accent1"/>
                </a:solidFill>
              </a:rPr>
              <a:t>DBSCAN and K-Means COMPARISON</a:t>
            </a:r>
            <a:endParaRPr b="1">
              <a:solidFill>
                <a:schemeClr val="accent1"/>
              </a:solidFill>
            </a:endParaRPr>
          </a:p>
          <a:p>
            <a:pPr indent="0" lvl="0" marL="0" rtl="0" algn="l">
              <a:spcBef>
                <a:spcPts val="0"/>
              </a:spcBef>
              <a:spcAft>
                <a:spcPts val="0"/>
              </a:spcAft>
              <a:buNone/>
            </a:pPr>
            <a:r>
              <a:t/>
            </a:r>
            <a:endParaRPr/>
          </a:p>
        </p:txBody>
      </p:sp>
      <p:pic>
        <p:nvPicPr>
          <p:cNvPr id="231" name="Google Shape;231;p28"/>
          <p:cNvPicPr preferRelativeResize="0"/>
          <p:nvPr/>
        </p:nvPicPr>
        <p:blipFill>
          <a:blip r:embed="rId3">
            <a:alphaModFix/>
          </a:blip>
          <a:stretch>
            <a:fillRect/>
          </a:stretch>
        </p:blipFill>
        <p:spPr>
          <a:xfrm>
            <a:off x="586800" y="2070035"/>
            <a:ext cx="5161901" cy="3488374"/>
          </a:xfrm>
          <a:prstGeom prst="rect">
            <a:avLst/>
          </a:prstGeom>
          <a:noFill/>
          <a:ln>
            <a:noFill/>
          </a:ln>
        </p:spPr>
      </p:pic>
      <p:pic>
        <p:nvPicPr>
          <p:cNvPr id="232" name="Google Shape;232;p28"/>
          <p:cNvPicPr preferRelativeResize="0"/>
          <p:nvPr/>
        </p:nvPicPr>
        <p:blipFill>
          <a:blip r:embed="rId4">
            <a:alphaModFix/>
          </a:blip>
          <a:stretch>
            <a:fillRect/>
          </a:stretch>
        </p:blipFill>
        <p:spPr>
          <a:xfrm>
            <a:off x="6029325" y="1984300"/>
            <a:ext cx="5472125" cy="357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9"/>
          <p:cNvSpPr txBox="1"/>
          <p:nvPr>
            <p:ph idx="4294967295"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vi-VN">
                <a:solidFill>
                  <a:schemeClr val="accent1"/>
                </a:solidFill>
              </a:rPr>
              <a:t>References </a:t>
            </a:r>
            <a:endParaRPr/>
          </a:p>
        </p:txBody>
      </p:sp>
      <p:sp>
        <p:nvSpPr>
          <p:cNvPr id="239" name="Google Shape;239;p29"/>
          <p:cNvSpPr txBox="1"/>
          <p:nvPr/>
        </p:nvSpPr>
        <p:spPr>
          <a:xfrm>
            <a:off x="721100" y="1454225"/>
            <a:ext cx="10510200" cy="45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VN" sz="2000" u="sng">
                <a:solidFill>
                  <a:schemeClr val="hlink"/>
                </a:solidFill>
                <a:hlinkClick r:id="rId3"/>
              </a:rPr>
              <a:t>https://www.geeksforgeeks.org/dbscan-clustering-in-ml-density-based-clustering/</a:t>
            </a:r>
            <a:endParaRPr sz="2000"/>
          </a:p>
          <a:p>
            <a:pPr indent="0" lvl="0" marL="0" rtl="0" algn="l">
              <a:spcBef>
                <a:spcPts val="0"/>
              </a:spcBef>
              <a:spcAft>
                <a:spcPts val="0"/>
              </a:spcAft>
              <a:buNone/>
            </a:pPr>
            <a:r>
              <a:rPr lang="vi-VN" sz="2000" u="sng">
                <a:solidFill>
                  <a:schemeClr val="hlink"/>
                </a:solidFill>
                <a:hlinkClick r:id="rId4"/>
              </a:rPr>
              <a:t>https://yanpuli.github.io/posts/2017/03/blog-post-8</a:t>
            </a:r>
            <a:endParaRPr sz="2000"/>
          </a:p>
          <a:p>
            <a:pPr indent="0" lvl="0" marL="0" rtl="0" algn="l">
              <a:spcBef>
                <a:spcPts val="0"/>
              </a:spcBef>
              <a:spcAft>
                <a:spcPts val="0"/>
              </a:spcAft>
              <a:buNone/>
            </a:pPr>
            <a:r>
              <a:rPr lang="vi-VN" sz="2000" u="sng">
                <a:solidFill>
                  <a:schemeClr val="hlink"/>
                </a:solidFill>
                <a:hlinkClick r:id="rId5"/>
              </a:rPr>
              <a:t>https://www.researchgate.net/publication/221252793_Multi_density_DBSCAN</a:t>
            </a:r>
            <a:endParaRPr sz="2000"/>
          </a:p>
          <a:p>
            <a:pPr indent="0" lvl="0" marL="0" rtl="0" algn="l">
              <a:spcBef>
                <a:spcPts val="0"/>
              </a:spcBef>
              <a:spcAft>
                <a:spcPts val="0"/>
              </a:spcAft>
              <a:buNone/>
            </a:pPr>
            <a:r>
              <a:rPr lang="vi-VN" sz="2000" u="sng">
                <a:solidFill>
                  <a:schemeClr val="hlink"/>
                </a:solidFill>
                <a:hlinkClick r:id="rId6"/>
              </a:rPr>
              <a:t>https://towardsdatascience.com/dbscan-algorithm-complete-guide-and-application-with-python-scikit-learn-d690cbae4c5d</a:t>
            </a:r>
            <a:endParaRPr sz="2000"/>
          </a:p>
          <a:p>
            <a:pPr indent="0" lvl="0" marL="0" rtl="0" algn="l">
              <a:spcBef>
                <a:spcPts val="0"/>
              </a:spcBef>
              <a:spcAft>
                <a:spcPts val="0"/>
              </a:spcAft>
              <a:buNone/>
            </a:pPr>
            <a:r>
              <a:rPr lang="vi-VN" sz="2000" u="sng">
                <a:solidFill>
                  <a:schemeClr val="hlink"/>
                </a:solidFill>
                <a:hlinkClick r:id="rId7"/>
              </a:rPr>
              <a:t>https://towardsdatascience.com/how-dbscan-works-and-why-should-i-use-it-443b4a191c80</a:t>
            </a:r>
            <a:endParaRPr sz="2000"/>
          </a:p>
          <a:p>
            <a:pPr indent="0" lvl="0" marL="0" rtl="0" algn="l">
              <a:spcBef>
                <a:spcPts val="0"/>
              </a:spcBef>
              <a:spcAft>
                <a:spcPts val="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0"/>
          <p:cNvSpPr/>
          <p:nvPr/>
        </p:nvSpPr>
        <p:spPr>
          <a:xfrm>
            <a:off x="4749800" y="0"/>
            <a:ext cx="7442200" cy="6858000"/>
          </a:xfrm>
          <a:custGeom>
            <a:rect b="b" l="l" r="r" t="t"/>
            <a:pathLst>
              <a:path extrusionOk="0" h="21600" w="21600">
                <a:moveTo>
                  <a:pt x="11492" y="0"/>
                </a:moveTo>
                <a:lnTo>
                  <a:pt x="0" y="21600"/>
                </a:lnTo>
                <a:lnTo>
                  <a:pt x="21600" y="21600"/>
                </a:lnTo>
                <a:cubicBezTo>
                  <a:pt x="21600" y="18000"/>
                  <a:pt x="21600" y="14400"/>
                  <a:pt x="21600" y="10800"/>
                </a:cubicBezTo>
                <a:cubicBezTo>
                  <a:pt x="21600" y="7200"/>
                  <a:pt x="21600" y="3600"/>
                  <a:pt x="21600" y="0"/>
                </a:cubicBezTo>
                <a:lnTo>
                  <a:pt x="11492" y="0"/>
                </a:lnTo>
                <a:close/>
              </a:path>
            </a:pathLst>
          </a:custGeom>
          <a:solidFill>
            <a:schemeClr val="accent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cxnSp>
        <p:nvCxnSpPr>
          <p:cNvPr id="245" name="Google Shape;245;p30"/>
          <p:cNvCxnSpPr/>
          <p:nvPr/>
        </p:nvCxnSpPr>
        <p:spPr>
          <a:xfrm>
            <a:off x="3661734" y="5593231"/>
            <a:ext cx="2186293" cy="0"/>
          </a:xfrm>
          <a:prstGeom prst="straightConnector1">
            <a:avLst/>
          </a:prstGeom>
          <a:noFill/>
          <a:ln cap="flat" cmpd="sng" w="25400">
            <a:solidFill>
              <a:schemeClr val="accent1"/>
            </a:solidFill>
            <a:prstDash val="solid"/>
            <a:miter lim="800000"/>
            <a:headEnd len="sm" w="sm" type="none"/>
            <a:tailEnd len="sm" w="sm" type="none"/>
          </a:ln>
        </p:spPr>
      </p:cxnSp>
      <p:sp>
        <p:nvSpPr>
          <p:cNvPr id="246" name="Google Shape;246;p30"/>
          <p:cNvSpPr txBox="1"/>
          <p:nvPr/>
        </p:nvSpPr>
        <p:spPr>
          <a:xfrm>
            <a:off x="1093156" y="1638402"/>
            <a:ext cx="8411310"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8000">
                <a:solidFill>
                  <a:schemeClr val="dk1"/>
                </a:solidFill>
                <a:latin typeface="Oswald"/>
                <a:ea typeface="Oswald"/>
                <a:cs typeface="Oswald"/>
                <a:sym typeface="Oswald"/>
              </a:rPr>
              <a:t>THANKS FOR</a:t>
            </a:r>
            <a:endParaRPr/>
          </a:p>
        </p:txBody>
      </p:sp>
      <p:sp>
        <p:nvSpPr>
          <p:cNvPr id="247" name="Google Shape;247;p30"/>
          <p:cNvSpPr/>
          <p:nvPr/>
        </p:nvSpPr>
        <p:spPr>
          <a:xfrm>
            <a:off x="5181600" y="54268"/>
            <a:ext cx="1715589" cy="738212"/>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30"/>
          <p:cNvSpPr/>
          <p:nvPr/>
        </p:nvSpPr>
        <p:spPr>
          <a:xfrm>
            <a:off x="4257742" y="253277"/>
            <a:ext cx="3676517"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vi-VN" sz="2000">
                <a:solidFill>
                  <a:schemeClr val="dk1"/>
                </a:solidFill>
                <a:latin typeface="Oswald Regular"/>
                <a:ea typeface="Oswald Regular"/>
                <a:cs typeface="Oswald Regular"/>
                <a:sym typeface="Oswald Regular"/>
              </a:rPr>
              <a:t>TEAM 1</a:t>
            </a:r>
            <a:endParaRPr/>
          </a:p>
        </p:txBody>
      </p:sp>
      <p:sp>
        <p:nvSpPr>
          <p:cNvPr id="249" name="Google Shape;249;p30"/>
          <p:cNvSpPr/>
          <p:nvPr/>
        </p:nvSpPr>
        <p:spPr>
          <a:xfrm>
            <a:off x="1251653" y="2972829"/>
            <a:ext cx="5344220" cy="2246769"/>
          </a:xfrm>
          <a:prstGeom prst="rect">
            <a:avLst/>
          </a:prstGeom>
          <a:solidFill>
            <a:schemeClr val="dk1"/>
          </a:solidFill>
          <a:ln cap="flat" cmpd="sng" w="12700">
            <a:solidFill>
              <a:srgbClr val="242424"/>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7000">
                <a:solidFill>
                  <a:srgbClr val="F7F7F7"/>
                </a:solidFill>
                <a:latin typeface="Oswald Regular"/>
                <a:ea typeface="Oswald Regular"/>
                <a:cs typeface="Oswald Regular"/>
                <a:sym typeface="Oswald Regular"/>
              </a:rPr>
              <a:t>LISTENING</a:t>
            </a:r>
            <a:endParaRPr/>
          </a:p>
          <a:p>
            <a:pPr indent="0" lvl="0" marL="0" marR="0" rtl="0" algn="l">
              <a:spcBef>
                <a:spcPts val="0"/>
              </a:spcBef>
              <a:spcAft>
                <a:spcPts val="0"/>
              </a:spcAft>
              <a:buNone/>
            </a:pPr>
            <a:r>
              <a:t/>
            </a:r>
            <a:endParaRPr b="1" sz="7000">
              <a:solidFill>
                <a:schemeClr val="lt1"/>
              </a:solidFill>
              <a:latin typeface="Oswald Regular"/>
              <a:ea typeface="Oswald Regular"/>
              <a:cs typeface="Oswald Regular"/>
              <a:sym typeface="Oswald Regular"/>
            </a:endParaRPr>
          </a:p>
        </p:txBody>
      </p:sp>
      <p:sp>
        <p:nvSpPr>
          <p:cNvPr id="250" name="Google Shape;250;p30"/>
          <p:cNvSpPr/>
          <p:nvPr/>
        </p:nvSpPr>
        <p:spPr>
          <a:xfrm rot="10800000">
            <a:off x="9869718" y="2835778"/>
            <a:ext cx="2322277" cy="4022220"/>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
        <p:nvSpPr>
          <p:cNvPr id="251" name="Google Shape;251;p30"/>
          <p:cNvSpPr/>
          <p:nvPr/>
        </p:nvSpPr>
        <p:spPr>
          <a:xfrm>
            <a:off x="0" y="0"/>
            <a:ext cx="2278916" cy="3947118"/>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p:nvPr/>
        </p:nvSpPr>
        <p:spPr>
          <a:xfrm>
            <a:off x="-8858" y="3458669"/>
            <a:ext cx="4067961" cy="3399331"/>
          </a:xfrm>
          <a:custGeom>
            <a:rect b="b" l="l" r="r" t="t"/>
            <a:pathLst>
              <a:path extrusionOk="0" h="4430912" w="5302449">
                <a:moveTo>
                  <a:pt x="2558186" y="0"/>
                </a:moveTo>
                <a:lnTo>
                  <a:pt x="5302449" y="0"/>
                </a:lnTo>
                <a:lnTo>
                  <a:pt x="2744263" y="4430912"/>
                </a:lnTo>
                <a:lnTo>
                  <a:pt x="0" y="4430912"/>
                </a:lnTo>
                <a:close/>
              </a:path>
            </a:pathLst>
          </a:cu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17"/>
          <p:cNvSpPr/>
          <p:nvPr/>
        </p:nvSpPr>
        <p:spPr>
          <a:xfrm rot="10800000">
            <a:off x="9869718" y="2835778"/>
            <a:ext cx="2322277" cy="4022220"/>
          </a:xfrm>
          <a:custGeom>
            <a:rect b="b" l="l" r="r" t="t"/>
            <a:pathLst>
              <a:path extrusionOk="0" h="21600" w="21600">
                <a:moveTo>
                  <a:pt x="0" y="0"/>
                </a:moveTo>
                <a:lnTo>
                  <a:pt x="0" y="21600"/>
                </a:lnTo>
                <a:lnTo>
                  <a:pt x="21600" y="0"/>
                </a:lnTo>
                <a:lnTo>
                  <a:pt x="0" y="0"/>
                </a:lnTo>
                <a:close/>
              </a:path>
            </a:pathLst>
          </a:custGeom>
          <a:solidFill>
            <a:srgbClr val="B7B7B7"/>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
        <p:nvSpPr>
          <p:cNvPr id="77" name="Google Shape;77;p17"/>
          <p:cNvSpPr txBox="1"/>
          <p:nvPr/>
        </p:nvSpPr>
        <p:spPr>
          <a:xfrm>
            <a:off x="3274726" y="425601"/>
            <a:ext cx="6241132" cy="436017"/>
          </a:xfrm>
          <a:prstGeom prst="rect">
            <a:avLst/>
          </a:prstGeom>
          <a:noFill/>
          <a:ln>
            <a:noFill/>
          </a:ln>
        </p:spPr>
        <p:txBody>
          <a:bodyPr anchorCtr="0" anchor="b" bIns="25400" lIns="25400" spcFirstLastPara="1" rIns="25400" wrap="square" tIns="25400">
            <a:noAutofit/>
          </a:bodyPr>
          <a:lstStyle/>
          <a:p>
            <a:pPr indent="0" lvl="0" marL="0" marR="0" rtl="0" algn="ctr">
              <a:spcBef>
                <a:spcPts val="0"/>
              </a:spcBef>
              <a:spcAft>
                <a:spcPts val="0"/>
              </a:spcAft>
              <a:buNone/>
            </a:pPr>
            <a:r>
              <a:rPr b="1" lang="vi-VN" sz="2500" cap="none">
                <a:solidFill>
                  <a:schemeClr val="accent1"/>
                </a:solidFill>
                <a:latin typeface="Oswald"/>
                <a:ea typeface="Oswald"/>
                <a:cs typeface="Oswald"/>
                <a:sym typeface="Oswald"/>
              </a:rPr>
              <a:t>CLUSTERING ALGORITHM</a:t>
            </a:r>
            <a:endParaRPr>
              <a:solidFill>
                <a:schemeClr val="accent1"/>
              </a:solidFill>
            </a:endParaRPr>
          </a:p>
        </p:txBody>
      </p:sp>
      <p:sp>
        <p:nvSpPr>
          <p:cNvPr id="78" name="Google Shape;78;p17"/>
          <p:cNvSpPr/>
          <p:nvPr/>
        </p:nvSpPr>
        <p:spPr>
          <a:xfrm>
            <a:off x="0" y="0"/>
            <a:ext cx="2278916" cy="3947118"/>
          </a:xfrm>
          <a:custGeom>
            <a:rect b="b" l="l" r="r" t="t"/>
            <a:pathLst>
              <a:path extrusionOk="0" h="21600" w="21600">
                <a:moveTo>
                  <a:pt x="0" y="0"/>
                </a:moveTo>
                <a:lnTo>
                  <a:pt x="0" y="21600"/>
                </a:lnTo>
                <a:lnTo>
                  <a:pt x="21600" y="0"/>
                </a:lnTo>
                <a:lnTo>
                  <a:pt x="0" y="0"/>
                </a:lnTo>
                <a:close/>
              </a:path>
            </a:pathLst>
          </a:custGeom>
          <a:solidFill>
            <a:srgbClr val="CBCBCB"/>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grpSp>
        <p:nvGrpSpPr>
          <p:cNvPr id="79" name="Google Shape;79;p17"/>
          <p:cNvGrpSpPr/>
          <p:nvPr/>
        </p:nvGrpSpPr>
        <p:grpSpPr>
          <a:xfrm>
            <a:off x="323852" y="1536188"/>
            <a:ext cx="2692162" cy="4456099"/>
            <a:chOff x="1344731" y="2341270"/>
            <a:chExt cx="2692162" cy="3671887"/>
          </a:xfrm>
        </p:grpSpPr>
        <p:sp>
          <p:nvSpPr>
            <p:cNvPr id="80" name="Google Shape;80;p17"/>
            <p:cNvSpPr/>
            <p:nvPr/>
          </p:nvSpPr>
          <p:spPr>
            <a:xfrm>
              <a:off x="1344731" y="2341270"/>
              <a:ext cx="2692162" cy="3671887"/>
            </a:xfrm>
            <a:prstGeom prst="roundRect">
              <a:avLst>
                <a:gd fmla="val 2657" name="adj"/>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3D3D3D"/>
                </a:solidFill>
                <a:latin typeface="Calibri"/>
                <a:ea typeface="Calibri"/>
                <a:cs typeface="Calibri"/>
                <a:sym typeface="Calibri"/>
              </a:endParaRPr>
            </a:p>
          </p:txBody>
        </p:sp>
        <p:sp>
          <p:nvSpPr>
            <p:cNvPr id="81" name="Google Shape;81;p17"/>
            <p:cNvSpPr txBox="1"/>
            <p:nvPr/>
          </p:nvSpPr>
          <p:spPr>
            <a:xfrm>
              <a:off x="1813653" y="2545110"/>
              <a:ext cx="1754326" cy="684753"/>
            </a:xfrm>
            <a:prstGeom prst="rect">
              <a:avLst/>
            </a:prstGeom>
            <a:noFill/>
            <a:ln cap="flat" cmpd="sng" w="19050">
              <a:solidFill>
                <a:schemeClr val="dk1"/>
              </a:solidFill>
              <a:prstDash val="lgDash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Hierarchical </a:t>
              </a:r>
              <a:endParaRPr/>
            </a:p>
            <a:p>
              <a:pPr indent="0" lvl="0" marL="0" marR="0" rtl="0" algn="ctr">
                <a:spcBef>
                  <a:spcPts val="0"/>
                </a:spcBef>
                <a:spcAft>
                  <a:spcPts val="0"/>
                </a:spcAft>
                <a:buNone/>
              </a:pPr>
              <a:r>
                <a:rPr b="1" lang="vi-VN" sz="2400">
                  <a:solidFill>
                    <a:srgbClr val="3D3D3D"/>
                  </a:solidFill>
                  <a:latin typeface="Oswald"/>
                  <a:ea typeface="Oswald"/>
                  <a:cs typeface="Oswald"/>
                  <a:sym typeface="Oswald"/>
                </a:rPr>
                <a:t>Clustering</a:t>
              </a:r>
              <a:endParaRPr b="1" i="0" sz="2400" cap="none" strike="noStrike">
                <a:solidFill>
                  <a:srgbClr val="3D3D3D"/>
                </a:solidFill>
                <a:latin typeface="Oswald"/>
                <a:ea typeface="Oswald"/>
                <a:cs typeface="Oswald"/>
                <a:sym typeface="Oswald"/>
              </a:endParaRPr>
            </a:p>
          </p:txBody>
        </p:sp>
        <p:sp>
          <p:nvSpPr>
            <p:cNvPr id="82" name="Google Shape;82;p17"/>
            <p:cNvSpPr/>
            <p:nvPr/>
          </p:nvSpPr>
          <p:spPr>
            <a:xfrm>
              <a:off x="1588920" y="3469317"/>
              <a:ext cx="290583" cy="284053"/>
            </a:xfrm>
            <a:custGeom>
              <a:rect b="b" l="l" r="r" t="t"/>
              <a:pathLst>
                <a:path extrusionOk="0" h="109" w="112">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D3D3D"/>
                </a:solidFill>
                <a:latin typeface="Calibri"/>
                <a:ea typeface="Calibri"/>
                <a:cs typeface="Calibri"/>
                <a:sym typeface="Calibri"/>
              </a:endParaRPr>
            </a:p>
          </p:txBody>
        </p:sp>
        <p:sp>
          <p:nvSpPr>
            <p:cNvPr id="83" name="Google Shape;83;p17"/>
            <p:cNvSpPr txBox="1"/>
            <p:nvPr/>
          </p:nvSpPr>
          <p:spPr>
            <a:xfrm>
              <a:off x="1986811" y="3393176"/>
              <a:ext cx="1805097" cy="29778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vi-VN" sz="1300">
                  <a:solidFill>
                    <a:srgbClr val="3D3D3D"/>
                  </a:solidFill>
                  <a:latin typeface="Calibri"/>
                  <a:ea typeface="Calibri"/>
                  <a:cs typeface="Calibri"/>
                  <a:sym typeface="Calibri"/>
                </a:rPr>
                <a:t>Top – Down approach</a:t>
              </a:r>
              <a:endParaRPr/>
            </a:p>
          </p:txBody>
        </p:sp>
        <p:sp>
          <p:nvSpPr>
            <p:cNvPr id="84" name="Google Shape;84;p17"/>
            <p:cNvSpPr/>
            <p:nvPr/>
          </p:nvSpPr>
          <p:spPr>
            <a:xfrm>
              <a:off x="1588920" y="3825996"/>
              <a:ext cx="290583" cy="284053"/>
            </a:xfrm>
            <a:custGeom>
              <a:rect b="b" l="l" r="r" t="t"/>
              <a:pathLst>
                <a:path extrusionOk="0" h="109" w="112">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D3D3D"/>
                </a:solidFill>
                <a:latin typeface="Calibri"/>
                <a:ea typeface="Calibri"/>
                <a:cs typeface="Calibri"/>
                <a:sym typeface="Calibri"/>
              </a:endParaRPr>
            </a:p>
          </p:txBody>
        </p:sp>
        <p:sp>
          <p:nvSpPr>
            <p:cNvPr id="85" name="Google Shape;85;p17"/>
            <p:cNvSpPr txBox="1"/>
            <p:nvPr/>
          </p:nvSpPr>
          <p:spPr>
            <a:xfrm>
              <a:off x="1986811" y="3790384"/>
              <a:ext cx="1805097" cy="29778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vi-VN" sz="1300">
                  <a:solidFill>
                    <a:srgbClr val="3D3D3D"/>
                  </a:solidFill>
                  <a:latin typeface="Calibri"/>
                  <a:ea typeface="Calibri"/>
                  <a:cs typeface="Calibri"/>
                  <a:sym typeface="Calibri"/>
                </a:rPr>
                <a:t>Bottom - up approach</a:t>
              </a:r>
              <a:endParaRPr/>
            </a:p>
          </p:txBody>
        </p:sp>
      </p:grpSp>
      <p:grpSp>
        <p:nvGrpSpPr>
          <p:cNvPr id="86" name="Google Shape;86;p17"/>
          <p:cNvGrpSpPr/>
          <p:nvPr/>
        </p:nvGrpSpPr>
        <p:grpSpPr>
          <a:xfrm>
            <a:off x="3254046" y="1536188"/>
            <a:ext cx="2692162" cy="4456099"/>
            <a:chOff x="1344731" y="2341270"/>
            <a:chExt cx="2692162" cy="3671887"/>
          </a:xfrm>
        </p:grpSpPr>
        <p:sp>
          <p:nvSpPr>
            <p:cNvPr id="87" name="Google Shape;87;p17"/>
            <p:cNvSpPr/>
            <p:nvPr/>
          </p:nvSpPr>
          <p:spPr>
            <a:xfrm>
              <a:off x="1344731" y="2341270"/>
              <a:ext cx="2692162" cy="3671887"/>
            </a:xfrm>
            <a:prstGeom prst="roundRect">
              <a:avLst>
                <a:gd fmla="val 2657" name="adj"/>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3D3D3D"/>
                </a:solidFill>
                <a:latin typeface="Calibri"/>
                <a:ea typeface="Calibri"/>
                <a:cs typeface="Calibri"/>
                <a:sym typeface="Calibri"/>
              </a:endParaRPr>
            </a:p>
          </p:txBody>
        </p:sp>
        <p:sp>
          <p:nvSpPr>
            <p:cNvPr id="88" name="Google Shape;88;p17"/>
            <p:cNvSpPr txBox="1"/>
            <p:nvPr/>
          </p:nvSpPr>
          <p:spPr>
            <a:xfrm>
              <a:off x="1410979" y="2545110"/>
              <a:ext cx="2559676" cy="684753"/>
            </a:xfrm>
            <a:prstGeom prst="rect">
              <a:avLst/>
            </a:prstGeom>
            <a:noFill/>
            <a:ln cap="flat" cmpd="sng" w="19050">
              <a:solidFill>
                <a:schemeClr val="dk1"/>
              </a:solidFill>
              <a:prstDash val="lgDash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Partitioning Based </a:t>
              </a:r>
              <a:endParaRPr/>
            </a:p>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Clustering</a:t>
              </a:r>
              <a:endParaRPr/>
            </a:p>
          </p:txBody>
        </p:sp>
        <p:sp>
          <p:nvSpPr>
            <p:cNvPr id="89" name="Google Shape;89;p17"/>
            <p:cNvSpPr/>
            <p:nvPr/>
          </p:nvSpPr>
          <p:spPr>
            <a:xfrm>
              <a:off x="1588920" y="3469317"/>
              <a:ext cx="290583" cy="284053"/>
            </a:xfrm>
            <a:custGeom>
              <a:rect b="b" l="l" r="r" t="t"/>
              <a:pathLst>
                <a:path extrusionOk="0" h="109" w="112">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D3D3D"/>
                </a:solidFill>
                <a:latin typeface="Calibri"/>
                <a:ea typeface="Calibri"/>
                <a:cs typeface="Calibri"/>
                <a:sym typeface="Calibri"/>
              </a:endParaRPr>
            </a:p>
          </p:txBody>
        </p:sp>
        <p:sp>
          <p:nvSpPr>
            <p:cNvPr id="90" name="Google Shape;90;p17"/>
            <p:cNvSpPr txBox="1"/>
            <p:nvPr/>
          </p:nvSpPr>
          <p:spPr>
            <a:xfrm>
              <a:off x="1986811" y="3393176"/>
              <a:ext cx="1805097" cy="54505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vi-VN" sz="1300">
                  <a:solidFill>
                    <a:srgbClr val="3D3D3D"/>
                  </a:solidFill>
                  <a:latin typeface="Calibri"/>
                  <a:ea typeface="Calibri"/>
                  <a:cs typeface="Calibri"/>
                  <a:sym typeface="Calibri"/>
                </a:rPr>
                <a:t>Divide the dataset into initial K clusters.</a:t>
              </a:r>
              <a:endParaRPr/>
            </a:p>
          </p:txBody>
        </p:sp>
      </p:grpSp>
      <p:grpSp>
        <p:nvGrpSpPr>
          <p:cNvPr id="91" name="Google Shape;91;p17"/>
          <p:cNvGrpSpPr/>
          <p:nvPr/>
        </p:nvGrpSpPr>
        <p:grpSpPr>
          <a:xfrm>
            <a:off x="6212925" y="1536188"/>
            <a:ext cx="2692162" cy="4456099"/>
            <a:chOff x="1344731" y="2341270"/>
            <a:chExt cx="2692162" cy="3671887"/>
          </a:xfrm>
        </p:grpSpPr>
        <p:sp>
          <p:nvSpPr>
            <p:cNvPr id="92" name="Google Shape;92;p17"/>
            <p:cNvSpPr/>
            <p:nvPr/>
          </p:nvSpPr>
          <p:spPr>
            <a:xfrm>
              <a:off x="1344731" y="2341270"/>
              <a:ext cx="2692162" cy="3671887"/>
            </a:xfrm>
            <a:prstGeom prst="roundRect">
              <a:avLst>
                <a:gd fmla="val 2657" name="adj"/>
              </a:avLst>
            </a:prstGeom>
            <a:no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3D3D3D"/>
                </a:solidFill>
                <a:latin typeface="Calibri"/>
                <a:ea typeface="Calibri"/>
                <a:cs typeface="Calibri"/>
                <a:sym typeface="Calibri"/>
              </a:endParaRPr>
            </a:p>
          </p:txBody>
        </p:sp>
        <p:sp>
          <p:nvSpPr>
            <p:cNvPr id="93" name="Google Shape;93;p17"/>
            <p:cNvSpPr txBox="1"/>
            <p:nvPr/>
          </p:nvSpPr>
          <p:spPr>
            <a:xfrm>
              <a:off x="1867191" y="2545110"/>
              <a:ext cx="1647246" cy="684753"/>
            </a:xfrm>
            <a:prstGeom prst="rect">
              <a:avLst/>
            </a:prstGeom>
            <a:noFill/>
            <a:ln cap="flat" cmpd="sng" w="19050">
              <a:solidFill>
                <a:srgbClr val="000000"/>
              </a:solidFill>
              <a:prstDash val="lgDash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Grid Based </a:t>
              </a:r>
              <a:endParaRPr/>
            </a:p>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Clustering</a:t>
              </a:r>
              <a:endParaRPr/>
            </a:p>
          </p:txBody>
        </p:sp>
        <p:sp>
          <p:nvSpPr>
            <p:cNvPr id="94" name="Google Shape;94;p17"/>
            <p:cNvSpPr/>
            <p:nvPr/>
          </p:nvSpPr>
          <p:spPr>
            <a:xfrm>
              <a:off x="1588920" y="3469317"/>
              <a:ext cx="290583" cy="284053"/>
            </a:xfrm>
            <a:custGeom>
              <a:rect b="b" l="l" r="r" t="t"/>
              <a:pathLst>
                <a:path extrusionOk="0" h="109" w="112">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D3D3D"/>
                </a:solidFill>
                <a:latin typeface="Calibri"/>
                <a:ea typeface="Calibri"/>
                <a:cs typeface="Calibri"/>
                <a:sym typeface="Calibri"/>
              </a:endParaRPr>
            </a:p>
          </p:txBody>
        </p:sp>
        <p:sp>
          <p:nvSpPr>
            <p:cNvPr id="95" name="Google Shape;95;p17"/>
            <p:cNvSpPr txBox="1"/>
            <p:nvPr/>
          </p:nvSpPr>
          <p:spPr>
            <a:xfrm>
              <a:off x="1986811" y="3393176"/>
              <a:ext cx="1805097" cy="545055"/>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vi-VN" sz="1300">
                  <a:solidFill>
                    <a:srgbClr val="3D3D3D"/>
                  </a:solidFill>
                  <a:latin typeface="Calibri"/>
                  <a:ea typeface="Calibri"/>
                  <a:cs typeface="Calibri"/>
                  <a:sym typeface="Calibri"/>
                </a:rPr>
                <a:t>The entire dataset is overlaid by a hyper-grid</a:t>
              </a:r>
              <a:endParaRPr/>
            </a:p>
          </p:txBody>
        </p:sp>
      </p:grpSp>
      <p:grpSp>
        <p:nvGrpSpPr>
          <p:cNvPr id="96" name="Google Shape;96;p17"/>
          <p:cNvGrpSpPr/>
          <p:nvPr/>
        </p:nvGrpSpPr>
        <p:grpSpPr>
          <a:xfrm>
            <a:off x="9200676" y="1536188"/>
            <a:ext cx="2692162" cy="4456099"/>
            <a:chOff x="1344731" y="2341270"/>
            <a:chExt cx="2692162" cy="3671887"/>
          </a:xfrm>
        </p:grpSpPr>
        <p:sp>
          <p:nvSpPr>
            <p:cNvPr id="97" name="Google Shape;97;p17"/>
            <p:cNvSpPr/>
            <p:nvPr/>
          </p:nvSpPr>
          <p:spPr>
            <a:xfrm>
              <a:off x="1344731" y="2341270"/>
              <a:ext cx="2692162" cy="3671887"/>
            </a:xfrm>
            <a:prstGeom prst="roundRect">
              <a:avLst>
                <a:gd fmla="val 2657" name="adj"/>
              </a:avLst>
            </a:prstGeom>
            <a:no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3D3D3D"/>
                </a:solidFill>
                <a:latin typeface="Calibri"/>
                <a:ea typeface="Calibri"/>
                <a:cs typeface="Calibri"/>
                <a:sym typeface="Calibri"/>
              </a:endParaRPr>
            </a:p>
          </p:txBody>
        </p:sp>
        <p:sp>
          <p:nvSpPr>
            <p:cNvPr id="98" name="Google Shape;98;p17"/>
            <p:cNvSpPr txBox="1"/>
            <p:nvPr/>
          </p:nvSpPr>
          <p:spPr>
            <a:xfrm>
              <a:off x="1701439" y="2545110"/>
              <a:ext cx="1978747" cy="684753"/>
            </a:xfrm>
            <a:prstGeom prst="rect">
              <a:avLst/>
            </a:prstGeom>
            <a:noFill/>
            <a:ln cap="flat" cmpd="sng" w="19050">
              <a:solidFill>
                <a:srgbClr val="000000"/>
              </a:solidFill>
              <a:prstDash val="lgDash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vi-VN" sz="2400" cap="none" strike="noStrike">
                  <a:solidFill>
                    <a:srgbClr val="3D3D3D"/>
                  </a:solidFill>
                  <a:latin typeface="Oswald"/>
                  <a:ea typeface="Oswald"/>
                  <a:cs typeface="Oswald"/>
                  <a:sym typeface="Oswald"/>
                </a:rPr>
                <a:t>Density Based</a:t>
              </a:r>
              <a:endParaRPr/>
            </a:p>
            <a:p>
              <a:pPr indent="0" lvl="0" marL="0" marR="0" rtl="0" algn="ctr">
                <a:spcBef>
                  <a:spcPts val="0"/>
                </a:spcBef>
                <a:spcAft>
                  <a:spcPts val="0"/>
                </a:spcAft>
                <a:buNone/>
              </a:pPr>
              <a:r>
                <a:rPr b="1" lang="vi-VN" sz="2400">
                  <a:solidFill>
                    <a:srgbClr val="3D3D3D"/>
                  </a:solidFill>
                  <a:latin typeface="Oswald"/>
                  <a:ea typeface="Oswald"/>
                  <a:cs typeface="Oswald"/>
                  <a:sym typeface="Oswald"/>
                </a:rPr>
                <a:t>Clustering</a:t>
              </a:r>
              <a:endParaRPr b="1" i="0" sz="2400" cap="none" strike="noStrike">
                <a:solidFill>
                  <a:srgbClr val="3D3D3D"/>
                </a:solidFill>
                <a:latin typeface="Oswald"/>
                <a:ea typeface="Oswald"/>
                <a:cs typeface="Oswald"/>
                <a:sym typeface="Oswald"/>
              </a:endParaRPr>
            </a:p>
          </p:txBody>
        </p:sp>
        <p:sp>
          <p:nvSpPr>
            <p:cNvPr id="99" name="Google Shape;99;p17"/>
            <p:cNvSpPr/>
            <p:nvPr/>
          </p:nvSpPr>
          <p:spPr>
            <a:xfrm>
              <a:off x="1588920" y="3469317"/>
              <a:ext cx="290583" cy="284053"/>
            </a:xfrm>
            <a:custGeom>
              <a:rect b="b" l="l" r="r" t="t"/>
              <a:pathLst>
                <a:path extrusionOk="0" h="109" w="112">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3D3D3D"/>
                </a:solidFill>
                <a:latin typeface="Calibri"/>
                <a:ea typeface="Calibri"/>
                <a:cs typeface="Calibri"/>
                <a:sym typeface="Calibri"/>
              </a:endParaRPr>
            </a:p>
          </p:txBody>
        </p:sp>
        <p:sp>
          <p:nvSpPr>
            <p:cNvPr id="100" name="Google Shape;100;p17"/>
            <p:cNvSpPr txBox="1"/>
            <p:nvPr/>
          </p:nvSpPr>
          <p:spPr>
            <a:xfrm>
              <a:off x="1986811" y="3393176"/>
              <a:ext cx="1805097" cy="792326"/>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vi-VN" sz="1300">
                  <a:solidFill>
                    <a:srgbClr val="3D3D3D"/>
                  </a:solidFill>
                  <a:latin typeface="Calibri"/>
                  <a:ea typeface="Calibri"/>
                  <a:cs typeface="Calibri"/>
                  <a:sym typeface="Calibri"/>
                </a:rPr>
                <a:t>A dense cluster is a region which is density connected</a:t>
              </a:r>
              <a:endParaRPr/>
            </a:p>
          </p:txBody>
        </p:sp>
      </p:grpSp>
      <p:pic>
        <p:nvPicPr>
          <p:cNvPr id="101" name="Google Shape;101;p17"/>
          <p:cNvPicPr preferRelativeResize="0"/>
          <p:nvPr/>
        </p:nvPicPr>
        <p:blipFill rotWithShape="1">
          <a:blip r:embed="rId3">
            <a:alphaModFix/>
          </a:blip>
          <a:srcRect b="0" l="0" r="0" t="0"/>
          <a:stretch/>
        </p:blipFill>
        <p:spPr>
          <a:xfrm>
            <a:off x="492121" y="3864969"/>
            <a:ext cx="2428875" cy="1885950"/>
          </a:xfrm>
          <a:prstGeom prst="rect">
            <a:avLst/>
          </a:prstGeom>
          <a:noFill/>
          <a:ln>
            <a:noFill/>
          </a:ln>
        </p:spPr>
      </p:pic>
      <p:pic>
        <p:nvPicPr>
          <p:cNvPr id="102" name="Google Shape;102;p17"/>
          <p:cNvPicPr preferRelativeResize="0"/>
          <p:nvPr/>
        </p:nvPicPr>
        <p:blipFill rotWithShape="1">
          <a:blip r:embed="rId4">
            <a:alphaModFix/>
          </a:blip>
          <a:srcRect b="0" l="0" r="0" t="0"/>
          <a:stretch/>
        </p:blipFill>
        <p:spPr>
          <a:xfrm>
            <a:off x="3537592" y="3864969"/>
            <a:ext cx="2143125" cy="1934329"/>
          </a:xfrm>
          <a:prstGeom prst="rect">
            <a:avLst/>
          </a:prstGeom>
          <a:noFill/>
          <a:ln>
            <a:noFill/>
          </a:ln>
        </p:spPr>
      </p:pic>
      <p:pic>
        <p:nvPicPr>
          <p:cNvPr id="103" name="Google Shape;103;p17"/>
          <p:cNvPicPr preferRelativeResize="0"/>
          <p:nvPr/>
        </p:nvPicPr>
        <p:blipFill rotWithShape="1">
          <a:blip r:embed="rId5">
            <a:alphaModFix/>
          </a:blip>
          <a:srcRect b="0" l="0" r="0" t="0"/>
          <a:stretch/>
        </p:blipFill>
        <p:spPr>
          <a:xfrm>
            <a:off x="6416647" y="3856521"/>
            <a:ext cx="2243455" cy="1894398"/>
          </a:xfrm>
          <a:prstGeom prst="rect">
            <a:avLst/>
          </a:prstGeom>
          <a:noFill/>
          <a:ln>
            <a:noFill/>
          </a:ln>
        </p:spPr>
      </p:pic>
      <p:pic>
        <p:nvPicPr>
          <p:cNvPr id="104" name="Google Shape;104;p17"/>
          <p:cNvPicPr preferRelativeResize="0"/>
          <p:nvPr/>
        </p:nvPicPr>
        <p:blipFill rotWithShape="1">
          <a:blip r:embed="rId6">
            <a:alphaModFix/>
          </a:blip>
          <a:srcRect b="0" l="0" r="0" t="0"/>
          <a:stretch/>
        </p:blipFill>
        <p:spPr>
          <a:xfrm>
            <a:off x="9329144" y="3856521"/>
            <a:ext cx="2447176" cy="18943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8"/>
          <p:cNvSpPr/>
          <p:nvPr/>
        </p:nvSpPr>
        <p:spPr>
          <a:xfrm>
            <a:off x="7182717" y="4927600"/>
            <a:ext cx="5009283" cy="1930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4062019" y="0"/>
            <a:ext cx="4067961" cy="3399331"/>
          </a:xfrm>
          <a:custGeom>
            <a:rect b="b" l="l" r="r" t="t"/>
            <a:pathLst>
              <a:path extrusionOk="0" h="4430912" w="5302449">
                <a:moveTo>
                  <a:pt x="2558186" y="0"/>
                </a:moveTo>
                <a:lnTo>
                  <a:pt x="5302449" y="0"/>
                </a:lnTo>
                <a:lnTo>
                  <a:pt x="2744263" y="4430912"/>
                </a:lnTo>
                <a:lnTo>
                  <a:pt x="0" y="4430912"/>
                </a:lnTo>
                <a:close/>
              </a:path>
            </a:pathLst>
          </a:cu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2913106" y="3399331"/>
            <a:ext cx="4197264" cy="3507381"/>
          </a:xfrm>
          <a:custGeom>
            <a:rect b="b" l="l" r="r" t="t"/>
            <a:pathLst>
              <a:path extrusionOk="0" h="4430912" w="5302449">
                <a:moveTo>
                  <a:pt x="2558186" y="0"/>
                </a:moveTo>
                <a:lnTo>
                  <a:pt x="5302449" y="0"/>
                </a:lnTo>
                <a:lnTo>
                  <a:pt x="2744263" y="4430912"/>
                </a:lnTo>
                <a:lnTo>
                  <a:pt x="0" y="4430912"/>
                </a:lnTo>
                <a:close/>
              </a:path>
            </a:pathLst>
          </a:cu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8"/>
          <p:cNvSpPr/>
          <p:nvPr/>
        </p:nvSpPr>
        <p:spPr>
          <a:xfrm>
            <a:off x="-181539" y="593609"/>
            <a:ext cx="5422200" cy="1569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vi-VN" sz="9600">
                <a:solidFill>
                  <a:schemeClr val="accent1"/>
                </a:solidFill>
                <a:latin typeface="Oswald Regular"/>
                <a:ea typeface="Oswald Regular"/>
                <a:cs typeface="Oswald Regular"/>
                <a:sym typeface="Oswald Regular"/>
              </a:rPr>
              <a:t>DBSCAN</a:t>
            </a:r>
            <a:endParaRPr b="1" sz="9600">
              <a:solidFill>
                <a:schemeClr val="accent1"/>
              </a:solidFill>
              <a:latin typeface="Oswald Regular"/>
              <a:ea typeface="Oswald Regular"/>
              <a:cs typeface="Oswald Regular"/>
              <a:sym typeface="Oswald Regular"/>
            </a:endParaRPr>
          </a:p>
        </p:txBody>
      </p:sp>
      <p:sp>
        <p:nvSpPr>
          <p:cNvPr id="114" name="Google Shape;114;p18"/>
          <p:cNvSpPr txBox="1"/>
          <p:nvPr/>
        </p:nvSpPr>
        <p:spPr>
          <a:xfrm>
            <a:off x="971082" y="2570213"/>
            <a:ext cx="3473700" cy="422100"/>
          </a:xfrm>
          <a:prstGeom prst="rect">
            <a:avLst/>
          </a:prstGeom>
          <a:noFill/>
          <a:ln>
            <a:noFill/>
          </a:ln>
        </p:spPr>
        <p:txBody>
          <a:bodyPr anchorCtr="0" anchor="t" bIns="25400" lIns="25400" spcFirstLastPara="1" rIns="25400" wrap="square" tIns="25400">
            <a:noAutofit/>
          </a:bodyPr>
          <a:lstStyle/>
          <a:p>
            <a:pPr indent="0" lvl="0" marL="0" marR="0" rtl="0" algn="just">
              <a:lnSpc>
                <a:spcPct val="150000"/>
              </a:lnSpc>
              <a:spcBef>
                <a:spcPts val="0"/>
              </a:spcBef>
              <a:spcAft>
                <a:spcPts val="0"/>
              </a:spcAft>
              <a:buNone/>
            </a:pPr>
            <a:r>
              <a:rPr lang="vi-VN" sz="1800">
                <a:solidFill>
                  <a:srgbClr val="1C1E22"/>
                </a:solidFill>
                <a:latin typeface="Calibri"/>
                <a:ea typeface="Calibri"/>
                <a:cs typeface="Calibri"/>
                <a:sym typeface="Calibri"/>
              </a:rPr>
              <a:t>Published by Ester et. al. in 1996 . </a:t>
            </a:r>
            <a:endParaRPr sz="1000">
              <a:solidFill>
                <a:srgbClr val="989898"/>
              </a:solidFill>
              <a:latin typeface="Calibri"/>
              <a:ea typeface="Calibri"/>
              <a:cs typeface="Calibri"/>
              <a:sym typeface="Calibri"/>
            </a:endParaRPr>
          </a:p>
        </p:txBody>
      </p:sp>
      <p:sp>
        <p:nvSpPr>
          <p:cNvPr id="115" name="Google Shape;115;p18"/>
          <p:cNvSpPr txBox="1"/>
          <p:nvPr/>
        </p:nvSpPr>
        <p:spPr>
          <a:xfrm>
            <a:off x="632177" y="5112594"/>
            <a:ext cx="2280900" cy="314400"/>
          </a:xfrm>
          <a:prstGeom prst="rect">
            <a:avLst/>
          </a:prstGeom>
          <a:noFill/>
          <a:ln>
            <a:noFill/>
          </a:ln>
        </p:spPr>
        <p:txBody>
          <a:bodyPr anchorCtr="0" anchor="t" bIns="25400" lIns="25400" spcFirstLastPara="1" rIns="25400" wrap="square" tIns="25400">
            <a:noAutofit/>
          </a:bodyPr>
          <a:lstStyle/>
          <a:p>
            <a:pPr indent="0" lvl="0" marL="0" marR="0" rtl="0" algn="l">
              <a:lnSpc>
                <a:spcPct val="150000"/>
              </a:lnSpc>
              <a:spcBef>
                <a:spcPts val="0"/>
              </a:spcBef>
              <a:spcAft>
                <a:spcPts val="0"/>
              </a:spcAft>
              <a:buNone/>
            </a:pPr>
            <a:r>
              <a:rPr lang="vi-VN" sz="1000">
                <a:solidFill>
                  <a:srgbClr val="989898"/>
                </a:solidFill>
                <a:latin typeface="Calibri"/>
                <a:ea typeface="Calibri"/>
                <a:cs typeface="Calibri"/>
                <a:sym typeface="Calibri"/>
              </a:rPr>
              <a:t>HARIS PURNAMA PUTRA</a:t>
            </a:r>
            <a:endParaRPr sz="1000">
              <a:solidFill>
                <a:srgbClr val="989898"/>
              </a:solidFill>
              <a:latin typeface="Lato Light"/>
              <a:ea typeface="Lato Light"/>
              <a:cs typeface="Lato Light"/>
              <a:sym typeface="Lato Light"/>
            </a:endParaRPr>
          </a:p>
        </p:txBody>
      </p:sp>
      <p:sp>
        <p:nvSpPr>
          <p:cNvPr id="116" name="Google Shape;116;p18"/>
          <p:cNvSpPr/>
          <p:nvPr/>
        </p:nvSpPr>
        <p:spPr>
          <a:xfrm>
            <a:off x="5427997" y="3867429"/>
            <a:ext cx="2264314" cy="2316695"/>
          </a:xfrm>
          <a:custGeom>
            <a:rect b="b" l="l" r="r" t="t"/>
            <a:pathLst>
              <a:path extrusionOk="0" h="21600" w="21600">
                <a:moveTo>
                  <a:pt x="12759" y="0"/>
                </a:moveTo>
                <a:lnTo>
                  <a:pt x="0" y="21600"/>
                </a:lnTo>
                <a:lnTo>
                  <a:pt x="8841" y="21600"/>
                </a:lnTo>
                <a:lnTo>
                  <a:pt x="21600" y="0"/>
                </a:lnTo>
                <a:lnTo>
                  <a:pt x="12759" y="0"/>
                </a:lnTo>
                <a:close/>
              </a:path>
            </a:pathLst>
          </a:custGeom>
          <a:solidFill>
            <a:schemeClr val="accent2">
              <a:alpha val="49803"/>
            </a:schemeClr>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
        <p:nvSpPr>
          <p:cNvPr id="117" name="Google Shape;117;p18"/>
          <p:cNvSpPr/>
          <p:nvPr/>
        </p:nvSpPr>
        <p:spPr>
          <a:xfrm>
            <a:off x="7412037" y="5242627"/>
            <a:ext cx="4636235" cy="124649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vi-VN" sz="2500">
                <a:solidFill>
                  <a:schemeClr val="lt1"/>
                </a:solidFill>
                <a:latin typeface="Oswald Regular"/>
                <a:ea typeface="Oswald Regular"/>
                <a:cs typeface="Oswald Regular"/>
                <a:sym typeface="Oswald Regular"/>
              </a:rPr>
              <a:t>Density Based Spatial Clustering of Applications with Noise</a:t>
            </a:r>
            <a:endParaRPr/>
          </a:p>
        </p:txBody>
      </p:sp>
      <p:sp>
        <p:nvSpPr>
          <p:cNvPr id="118" name="Google Shape;118;p18"/>
          <p:cNvSpPr txBox="1"/>
          <p:nvPr/>
        </p:nvSpPr>
        <p:spPr>
          <a:xfrm>
            <a:off x="971070" y="3215206"/>
            <a:ext cx="3473700" cy="1253100"/>
          </a:xfrm>
          <a:prstGeom prst="rect">
            <a:avLst/>
          </a:prstGeom>
          <a:noFill/>
          <a:ln>
            <a:noFill/>
          </a:ln>
        </p:spPr>
        <p:txBody>
          <a:bodyPr anchorCtr="0" anchor="t" bIns="25400" lIns="25400" spcFirstLastPara="1" rIns="25400" wrap="square" tIns="25400">
            <a:noAutofit/>
          </a:bodyPr>
          <a:lstStyle/>
          <a:p>
            <a:pPr indent="0" lvl="0" marL="0" marR="0" rtl="0" algn="just">
              <a:lnSpc>
                <a:spcPct val="150000"/>
              </a:lnSpc>
              <a:spcBef>
                <a:spcPts val="0"/>
              </a:spcBef>
              <a:spcAft>
                <a:spcPts val="0"/>
              </a:spcAft>
              <a:buNone/>
            </a:pPr>
            <a:r>
              <a:rPr lang="vi-VN" sz="2000">
                <a:solidFill>
                  <a:srgbClr val="1C1E22"/>
                </a:solidFill>
                <a:latin typeface="Calibri"/>
                <a:ea typeface="Calibri"/>
                <a:cs typeface="Calibri"/>
                <a:sym typeface="Calibri"/>
              </a:rPr>
              <a:t>The algorithm finds dense areas and expands these recursively to find dense arbitrarily shaped clusters. </a:t>
            </a:r>
            <a:endParaRPr sz="2000">
              <a:solidFill>
                <a:srgbClr val="989898"/>
              </a:solidFill>
              <a:latin typeface="Calibri"/>
              <a:ea typeface="Calibri"/>
              <a:cs typeface="Calibri"/>
              <a:sym typeface="Calibri"/>
            </a:endParaRPr>
          </a:p>
        </p:txBody>
      </p:sp>
      <p:pic>
        <p:nvPicPr>
          <p:cNvPr id="119" name="Google Shape;119;p18"/>
          <p:cNvPicPr preferRelativeResize="0"/>
          <p:nvPr>
            <p:ph idx="2" type="pic"/>
          </p:nvPr>
        </p:nvPicPr>
        <p:blipFill rotWithShape="1">
          <a:blip r:embed="rId3">
            <a:alphaModFix/>
          </a:blip>
          <a:srcRect b="982" l="0" r="0" t="981"/>
          <a:stretch/>
        </p:blipFill>
        <p:spPr>
          <a:xfrm>
            <a:off x="7182724" y="403300"/>
            <a:ext cx="4865400" cy="406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p:nvPr/>
        </p:nvSpPr>
        <p:spPr>
          <a:xfrm>
            <a:off x="1225017" y="4063948"/>
            <a:ext cx="2161370" cy="1806117"/>
          </a:xfrm>
          <a:custGeom>
            <a:rect b="b" l="l" r="r" t="t"/>
            <a:pathLst>
              <a:path extrusionOk="0" h="4430912" w="5302449">
                <a:moveTo>
                  <a:pt x="2558186" y="0"/>
                </a:moveTo>
                <a:lnTo>
                  <a:pt x="5302449" y="0"/>
                </a:lnTo>
                <a:lnTo>
                  <a:pt x="2744263" y="4430912"/>
                </a:lnTo>
                <a:lnTo>
                  <a:pt x="0" y="4430912"/>
                </a:lnTo>
                <a:close/>
              </a:path>
            </a:pathLst>
          </a:custGeom>
          <a:solidFill>
            <a:srgbClr val="DEDE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19"/>
          <p:cNvSpPr/>
          <p:nvPr/>
        </p:nvSpPr>
        <p:spPr>
          <a:xfrm rot="10800000">
            <a:off x="9985829" y="3036877"/>
            <a:ext cx="2206171" cy="3821123"/>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
        <p:nvSpPr>
          <p:cNvPr id="127" name="Google Shape;127;p19"/>
          <p:cNvSpPr/>
          <p:nvPr/>
        </p:nvSpPr>
        <p:spPr>
          <a:xfrm>
            <a:off x="1" y="0"/>
            <a:ext cx="1225016" cy="3036877"/>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
        <p:nvSpPr>
          <p:cNvPr id="128" name="Google Shape;128;p19"/>
          <p:cNvSpPr/>
          <p:nvPr/>
        </p:nvSpPr>
        <p:spPr>
          <a:xfrm>
            <a:off x="885226" y="354225"/>
            <a:ext cx="5408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2800">
                <a:solidFill>
                  <a:schemeClr val="accent1"/>
                </a:solidFill>
                <a:latin typeface="Oswald Regular"/>
                <a:ea typeface="Oswald Regular"/>
                <a:cs typeface="Oswald Regular"/>
                <a:sym typeface="Oswald Regular"/>
              </a:rPr>
              <a:t>Parameters of DBSCAN Algorithm</a:t>
            </a:r>
            <a:endParaRPr>
              <a:solidFill>
                <a:schemeClr val="accent1"/>
              </a:solidFill>
            </a:endParaRPr>
          </a:p>
        </p:txBody>
      </p:sp>
      <p:sp>
        <p:nvSpPr>
          <p:cNvPr id="129" name="Google Shape;129;p19"/>
          <p:cNvSpPr txBox="1"/>
          <p:nvPr/>
        </p:nvSpPr>
        <p:spPr>
          <a:xfrm>
            <a:off x="895270" y="1037294"/>
            <a:ext cx="441339" cy="5232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1800">
                <a:latin typeface="Calibri"/>
                <a:ea typeface="Calibri"/>
                <a:cs typeface="Calibri"/>
                <a:sym typeface="Calibri"/>
              </a:rPr>
              <a:t> </a:t>
            </a:r>
            <a:endParaRPr/>
          </a:p>
        </p:txBody>
      </p:sp>
      <p:sp>
        <p:nvSpPr>
          <p:cNvPr id="130" name="Google Shape;130;p19"/>
          <p:cNvSpPr txBox="1"/>
          <p:nvPr/>
        </p:nvSpPr>
        <p:spPr>
          <a:xfrm>
            <a:off x="2120286" y="1098849"/>
            <a:ext cx="397095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Radius of the ‘Neighborhood region’</a:t>
            </a:r>
            <a:endParaRPr/>
          </a:p>
        </p:txBody>
      </p:sp>
      <p:sp>
        <p:nvSpPr>
          <p:cNvPr id="131" name="Google Shape;131;p19"/>
          <p:cNvSpPr txBox="1"/>
          <p:nvPr/>
        </p:nvSpPr>
        <p:spPr>
          <a:xfrm>
            <a:off x="480361" y="1646686"/>
            <a:ext cx="122501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minPoints</a:t>
            </a:r>
            <a:endParaRPr sz="2000">
              <a:solidFill>
                <a:schemeClr val="dk1"/>
              </a:solidFill>
              <a:latin typeface="Calibri"/>
              <a:ea typeface="Calibri"/>
              <a:cs typeface="Calibri"/>
              <a:sym typeface="Calibri"/>
            </a:endParaRPr>
          </a:p>
        </p:txBody>
      </p:sp>
      <p:sp>
        <p:nvSpPr>
          <p:cNvPr id="132" name="Google Shape;132;p19"/>
          <p:cNvSpPr txBox="1"/>
          <p:nvPr/>
        </p:nvSpPr>
        <p:spPr>
          <a:xfrm>
            <a:off x="2120287" y="1639809"/>
            <a:ext cx="492791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The minimum number  of points that should be contained within that neighborhood </a:t>
            </a:r>
            <a:endParaRPr/>
          </a:p>
        </p:txBody>
      </p:sp>
      <p:sp>
        <p:nvSpPr>
          <p:cNvPr id="133" name="Google Shape;133;p19"/>
          <p:cNvSpPr txBox="1"/>
          <p:nvPr/>
        </p:nvSpPr>
        <p:spPr>
          <a:xfrm>
            <a:off x="12228" y="2379093"/>
            <a:ext cx="2222100" cy="708000"/>
          </a:xfrm>
          <a:prstGeom prst="rect">
            <a:avLst/>
          </a:prstGeom>
          <a:blipFill rotWithShape="1">
            <a:blip r:embed="rId4">
              <a:alphaModFix/>
            </a:blip>
            <a:stretch>
              <a:fillRect b="-14653" l="0" r="-2190" t="-430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1800">
                <a:latin typeface="Calibri"/>
                <a:ea typeface="Calibri"/>
                <a:cs typeface="Calibri"/>
                <a:sym typeface="Calibri"/>
              </a:rPr>
              <a:t> </a:t>
            </a:r>
            <a:endParaRPr/>
          </a:p>
        </p:txBody>
      </p:sp>
      <p:sp>
        <p:nvSpPr>
          <p:cNvPr id="134" name="Google Shape;134;p19"/>
          <p:cNvSpPr txBox="1"/>
          <p:nvPr/>
        </p:nvSpPr>
        <p:spPr>
          <a:xfrm>
            <a:off x="2120286" y="2488545"/>
            <a:ext cx="540827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Set of all points within a distance ‘ε’.</a:t>
            </a:r>
            <a:endParaRPr/>
          </a:p>
        </p:txBody>
      </p:sp>
      <p:sp>
        <p:nvSpPr>
          <p:cNvPr id="135" name="Google Shape;135;p19"/>
          <p:cNvSpPr txBox="1"/>
          <p:nvPr/>
        </p:nvSpPr>
        <p:spPr>
          <a:xfrm>
            <a:off x="158811" y="3946741"/>
            <a:ext cx="1929054"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vi-VN" sz="2000">
                <a:solidFill>
                  <a:schemeClr val="dk1"/>
                </a:solidFill>
                <a:latin typeface="Calibri"/>
                <a:ea typeface="Calibri"/>
                <a:cs typeface="Calibri"/>
                <a:sym typeface="Calibri"/>
              </a:rPr>
              <a:t>Direct Density</a:t>
            </a:r>
            <a:endParaRPr/>
          </a:p>
          <a:p>
            <a:pPr indent="0" lvl="0" marL="0" marR="0" rtl="0" algn="ctr">
              <a:spcBef>
                <a:spcPts val="0"/>
              </a:spcBef>
              <a:spcAft>
                <a:spcPts val="0"/>
              </a:spcAft>
              <a:buNone/>
            </a:pPr>
            <a:r>
              <a:rPr lang="vi-VN" sz="2000">
                <a:solidFill>
                  <a:schemeClr val="dk1"/>
                </a:solidFill>
                <a:latin typeface="Calibri"/>
                <a:ea typeface="Calibri"/>
                <a:cs typeface="Calibri"/>
                <a:sym typeface="Calibri"/>
              </a:rPr>
              <a:t>Reachable (DDR)</a:t>
            </a:r>
            <a:endParaRPr/>
          </a:p>
        </p:txBody>
      </p:sp>
      <p:sp>
        <p:nvSpPr>
          <p:cNvPr id="136" name="Google Shape;136;p19"/>
          <p:cNvSpPr txBox="1"/>
          <p:nvPr/>
        </p:nvSpPr>
        <p:spPr>
          <a:xfrm>
            <a:off x="2120286" y="3118377"/>
            <a:ext cx="540827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A point that has at least ‘minPoint’ (including itself) points within it’s Nε .</a:t>
            </a:r>
            <a:endParaRPr/>
          </a:p>
        </p:txBody>
      </p:sp>
      <p:sp>
        <p:nvSpPr>
          <p:cNvPr id="137" name="Google Shape;137;p19"/>
          <p:cNvSpPr txBox="1"/>
          <p:nvPr/>
        </p:nvSpPr>
        <p:spPr>
          <a:xfrm>
            <a:off x="485179" y="3266756"/>
            <a:ext cx="127631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vi-VN" sz="2000">
                <a:solidFill>
                  <a:schemeClr val="dk1"/>
                </a:solidFill>
                <a:latin typeface="Calibri"/>
                <a:ea typeface="Calibri"/>
                <a:cs typeface="Calibri"/>
                <a:sym typeface="Calibri"/>
              </a:rPr>
              <a:t>Core point</a:t>
            </a:r>
            <a:endParaRPr/>
          </a:p>
        </p:txBody>
      </p:sp>
      <p:sp>
        <p:nvSpPr>
          <p:cNvPr id="138" name="Google Shape;138;p19"/>
          <p:cNvSpPr txBox="1"/>
          <p:nvPr/>
        </p:nvSpPr>
        <p:spPr>
          <a:xfrm>
            <a:off x="2120287" y="3934111"/>
            <a:ext cx="496631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A point q is directly density reachable from a point p if p is core point and q ∈ Nε .</a:t>
            </a:r>
            <a:endParaRPr/>
          </a:p>
        </p:txBody>
      </p:sp>
      <p:sp>
        <p:nvSpPr>
          <p:cNvPr id="139" name="Google Shape;139;p19"/>
          <p:cNvSpPr txBox="1"/>
          <p:nvPr/>
        </p:nvSpPr>
        <p:spPr>
          <a:xfrm>
            <a:off x="267535" y="4801849"/>
            <a:ext cx="177644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vi-VN" sz="2000">
                <a:solidFill>
                  <a:schemeClr val="dk1"/>
                </a:solidFill>
                <a:latin typeface="Calibri"/>
                <a:ea typeface="Calibri"/>
                <a:cs typeface="Calibri"/>
                <a:sym typeface="Calibri"/>
              </a:rPr>
              <a:t>Density</a:t>
            </a:r>
            <a:endParaRPr/>
          </a:p>
          <a:p>
            <a:pPr indent="0" lvl="0" marL="0" marR="0" rtl="0" algn="ctr">
              <a:spcBef>
                <a:spcPts val="0"/>
              </a:spcBef>
              <a:spcAft>
                <a:spcPts val="0"/>
              </a:spcAft>
              <a:buNone/>
            </a:pPr>
            <a:r>
              <a:rPr lang="vi-VN" sz="2000">
                <a:solidFill>
                  <a:schemeClr val="dk1"/>
                </a:solidFill>
                <a:latin typeface="Calibri"/>
                <a:ea typeface="Calibri"/>
                <a:cs typeface="Calibri"/>
                <a:sym typeface="Calibri"/>
              </a:rPr>
              <a:t>Reachable (DR)</a:t>
            </a:r>
            <a:endParaRPr/>
          </a:p>
        </p:txBody>
      </p:sp>
      <p:sp>
        <p:nvSpPr>
          <p:cNvPr id="140" name="Google Shape;140;p19"/>
          <p:cNvSpPr txBox="1"/>
          <p:nvPr/>
        </p:nvSpPr>
        <p:spPr>
          <a:xfrm>
            <a:off x="2120287" y="4801849"/>
            <a:ext cx="470723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Two points are DR if there is a chain of DDR points that link these two points.</a:t>
            </a:r>
            <a:endParaRPr/>
          </a:p>
        </p:txBody>
      </p:sp>
      <p:sp>
        <p:nvSpPr>
          <p:cNvPr id="141" name="Google Shape;141;p19"/>
          <p:cNvSpPr txBox="1"/>
          <p:nvPr/>
        </p:nvSpPr>
        <p:spPr>
          <a:xfrm>
            <a:off x="407700" y="5626508"/>
            <a:ext cx="149611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vi-VN" sz="2000">
                <a:solidFill>
                  <a:schemeClr val="dk1"/>
                </a:solidFill>
                <a:latin typeface="Calibri"/>
                <a:ea typeface="Calibri"/>
                <a:cs typeface="Calibri"/>
                <a:sym typeface="Calibri"/>
              </a:rPr>
              <a:t>Border Point</a:t>
            </a:r>
            <a:endParaRPr/>
          </a:p>
        </p:txBody>
      </p:sp>
      <p:sp>
        <p:nvSpPr>
          <p:cNvPr id="142" name="Google Shape;142;p19"/>
          <p:cNvSpPr txBox="1"/>
          <p:nvPr/>
        </p:nvSpPr>
        <p:spPr>
          <a:xfrm>
            <a:off x="2120286" y="5612554"/>
            <a:ext cx="540827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Point that are DDR but not a core point. </a:t>
            </a:r>
            <a:endParaRPr/>
          </a:p>
        </p:txBody>
      </p:sp>
      <p:sp>
        <p:nvSpPr>
          <p:cNvPr id="143" name="Google Shape;143;p19"/>
          <p:cNvSpPr txBox="1"/>
          <p:nvPr/>
        </p:nvSpPr>
        <p:spPr>
          <a:xfrm>
            <a:off x="769272" y="6164800"/>
            <a:ext cx="772969"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vi-VN" sz="2000">
                <a:solidFill>
                  <a:schemeClr val="dk1"/>
                </a:solidFill>
                <a:latin typeface="Calibri"/>
                <a:ea typeface="Calibri"/>
                <a:cs typeface="Calibri"/>
                <a:sym typeface="Calibri"/>
              </a:rPr>
              <a:t>Noise</a:t>
            </a:r>
            <a:endParaRPr/>
          </a:p>
        </p:txBody>
      </p:sp>
      <p:sp>
        <p:nvSpPr>
          <p:cNvPr id="144" name="Google Shape;144;p19"/>
          <p:cNvSpPr txBox="1"/>
          <p:nvPr/>
        </p:nvSpPr>
        <p:spPr>
          <a:xfrm>
            <a:off x="2087865" y="6164800"/>
            <a:ext cx="540827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vi-VN" sz="2000">
                <a:solidFill>
                  <a:schemeClr val="dk1"/>
                </a:solidFill>
                <a:latin typeface="Calibri"/>
                <a:ea typeface="Calibri"/>
                <a:cs typeface="Calibri"/>
                <a:sym typeface="Calibri"/>
              </a:rPr>
              <a:t>Points that do not belong to any point’s Nε. </a:t>
            </a:r>
            <a:endParaRPr/>
          </a:p>
        </p:txBody>
      </p:sp>
      <p:pic>
        <p:nvPicPr>
          <p:cNvPr id="145" name="Google Shape;145;p19"/>
          <p:cNvPicPr preferRelativeResize="0"/>
          <p:nvPr/>
        </p:nvPicPr>
        <p:blipFill>
          <a:blip r:embed="rId5">
            <a:alphaModFix/>
          </a:blip>
          <a:stretch>
            <a:fillRect/>
          </a:stretch>
        </p:blipFill>
        <p:spPr>
          <a:xfrm>
            <a:off x="7118988" y="1377325"/>
            <a:ext cx="4657725" cy="3829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p:nvPr/>
        </p:nvSpPr>
        <p:spPr>
          <a:xfrm rot="10800000">
            <a:off x="9869718" y="2835778"/>
            <a:ext cx="2322277" cy="4022220"/>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
        <p:nvSpPr>
          <p:cNvPr id="152" name="Google Shape;152;p20"/>
          <p:cNvSpPr/>
          <p:nvPr/>
        </p:nvSpPr>
        <p:spPr>
          <a:xfrm>
            <a:off x="128509" y="78878"/>
            <a:ext cx="2706132"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DBSCAN</a:t>
            </a:r>
            <a:endParaRPr>
              <a:solidFill>
                <a:schemeClr val="accent1"/>
              </a:solidFill>
            </a:endParaRPr>
          </a:p>
        </p:txBody>
      </p:sp>
      <p:pic>
        <p:nvPicPr>
          <p:cNvPr id="153" name="Google Shape;153;p20"/>
          <p:cNvPicPr preferRelativeResize="0"/>
          <p:nvPr/>
        </p:nvPicPr>
        <p:blipFill rotWithShape="1">
          <a:blip r:embed="rId3">
            <a:alphaModFix/>
          </a:blip>
          <a:srcRect b="0" l="0" r="0" t="0"/>
          <a:stretch/>
        </p:blipFill>
        <p:spPr>
          <a:xfrm>
            <a:off x="514071" y="1268028"/>
            <a:ext cx="5394960" cy="4562475"/>
          </a:xfrm>
          <a:prstGeom prst="rect">
            <a:avLst/>
          </a:prstGeom>
          <a:noFill/>
          <a:ln>
            <a:noFill/>
          </a:ln>
        </p:spPr>
      </p:pic>
      <p:pic>
        <p:nvPicPr>
          <p:cNvPr id="154" name="Google Shape;154;p20"/>
          <p:cNvPicPr preferRelativeResize="0"/>
          <p:nvPr/>
        </p:nvPicPr>
        <p:blipFill rotWithShape="1">
          <a:blip r:embed="rId4">
            <a:alphaModFix/>
          </a:blip>
          <a:srcRect b="0" l="0" r="0" t="0"/>
          <a:stretch/>
        </p:blipFill>
        <p:spPr>
          <a:xfrm>
            <a:off x="6096000" y="1700462"/>
            <a:ext cx="5886734" cy="36976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p:nvPr/>
        </p:nvSpPr>
        <p:spPr>
          <a:xfrm>
            <a:off x="514052" y="352625"/>
            <a:ext cx="96735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WHEN TO USE</a:t>
            </a:r>
            <a:endParaRPr/>
          </a:p>
        </p:txBody>
      </p:sp>
      <p:sp>
        <p:nvSpPr>
          <p:cNvPr id="161" name="Google Shape;161;p21"/>
          <p:cNvSpPr txBox="1"/>
          <p:nvPr/>
        </p:nvSpPr>
        <p:spPr>
          <a:xfrm>
            <a:off x="593550" y="1417800"/>
            <a:ext cx="10309800" cy="4022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b="1" lang="vi-VN" sz="2600"/>
              <a:t>Spatial clusters</a:t>
            </a:r>
            <a:r>
              <a:rPr lang="vi-VN" sz="2600"/>
              <a:t> for arbitrary shape</a:t>
            </a:r>
            <a:endParaRPr sz="2600"/>
          </a:p>
          <a:p>
            <a:pPr indent="-393700" lvl="0" marL="457200" rtl="0" algn="l">
              <a:spcBef>
                <a:spcPts val="0"/>
              </a:spcBef>
              <a:spcAft>
                <a:spcPts val="0"/>
              </a:spcAft>
              <a:buSzPts val="2600"/>
              <a:buChar char="●"/>
            </a:pPr>
            <a:r>
              <a:rPr lang="vi-VN" sz="2600"/>
              <a:t>Data contains noise and outliers.</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vi-VN" sz="2600"/>
              <a:t>=&gt; </a:t>
            </a:r>
            <a:r>
              <a:rPr b="1" lang="vi-VN" sz="2600"/>
              <a:t>D</a:t>
            </a:r>
            <a:r>
              <a:rPr lang="vi-VN" sz="2600"/>
              <a:t>ensity </a:t>
            </a:r>
            <a:r>
              <a:rPr b="1" lang="vi-VN" sz="2600"/>
              <a:t>B</a:t>
            </a:r>
            <a:r>
              <a:rPr lang="vi-VN" sz="2600"/>
              <a:t>ased </a:t>
            </a:r>
            <a:r>
              <a:rPr b="1" lang="vi-VN" sz="2600"/>
              <a:t>S</a:t>
            </a:r>
            <a:r>
              <a:rPr lang="vi-VN" sz="2600"/>
              <a:t>patial </a:t>
            </a:r>
            <a:r>
              <a:rPr b="1" lang="vi-VN" sz="2600"/>
              <a:t>C</a:t>
            </a:r>
            <a:r>
              <a:rPr lang="vi-VN" sz="2600"/>
              <a:t>lustering of </a:t>
            </a:r>
            <a:r>
              <a:rPr b="1" lang="vi-VN" sz="2600"/>
              <a:t>A</a:t>
            </a:r>
            <a:r>
              <a:rPr lang="vi-VN" sz="2600"/>
              <a:t>pplications with </a:t>
            </a:r>
            <a:r>
              <a:rPr b="1" lang="vi-VN" sz="2600"/>
              <a:t>N</a:t>
            </a:r>
            <a:r>
              <a:rPr lang="vi-VN" sz="2600"/>
              <a:t>oise</a:t>
            </a:r>
            <a:endParaRPr sz="2600"/>
          </a:p>
        </p:txBody>
      </p:sp>
      <p:sp>
        <p:nvSpPr>
          <p:cNvPr id="162" name="Google Shape;162;p21"/>
          <p:cNvSpPr/>
          <p:nvPr/>
        </p:nvSpPr>
        <p:spPr>
          <a:xfrm rot="10800000">
            <a:off x="9869725" y="2835754"/>
            <a:ext cx="2322270" cy="4022244"/>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pic>
        <p:nvPicPr>
          <p:cNvPr id="163" name="Google Shape;163;p21"/>
          <p:cNvPicPr preferRelativeResize="0"/>
          <p:nvPr/>
        </p:nvPicPr>
        <p:blipFill>
          <a:blip r:embed="rId3">
            <a:alphaModFix/>
          </a:blip>
          <a:stretch>
            <a:fillRect/>
          </a:stretch>
        </p:blipFill>
        <p:spPr>
          <a:xfrm>
            <a:off x="1380950" y="3549825"/>
            <a:ext cx="3794823" cy="2594075"/>
          </a:xfrm>
          <a:prstGeom prst="rect">
            <a:avLst/>
          </a:prstGeom>
          <a:noFill/>
          <a:ln>
            <a:noFill/>
          </a:ln>
        </p:spPr>
      </p:pic>
      <p:pic>
        <p:nvPicPr>
          <p:cNvPr id="164" name="Google Shape;164;p21"/>
          <p:cNvPicPr preferRelativeResize="0"/>
          <p:nvPr/>
        </p:nvPicPr>
        <p:blipFill>
          <a:blip r:embed="rId4">
            <a:alphaModFix/>
          </a:blip>
          <a:stretch>
            <a:fillRect/>
          </a:stretch>
        </p:blipFill>
        <p:spPr>
          <a:xfrm>
            <a:off x="6554500" y="3549836"/>
            <a:ext cx="2872850" cy="259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p:nvPr/>
        </p:nvSpPr>
        <p:spPr>
          <a:xfrm>
            <a:off x="514084" y="352628"/>
            <a:ext cx="27060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PROS</a:t>
            </a:r>
            <a:endParaRPr/>
          </a:p>
        </p:txBody>
      </p:sp>
      <p:sp>
        <p:nvSpPr>
          <p:cNvPr id="171" name="Google Shape;171;p22"/>
          <p:cNvSpPr txBox="1"/>
          <p:nvPr/>
        </p:nvSpPr>
        <p:spPr>
          <a:xfrm>
            <a:off x="593550" y="1417800"/>
            <a:ext cx="10227600" cy="4022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vi-VN" sz="2600"/>
              <a:t>Can discover any number of clusters</a:t>
            </a:r>
            <a:endParaRPr sz="2600"/>
          </a:p>
          <a:p>
            <a:pPr indent="-393700" lvl="0" marL="457200" rtl="0" algn="l">
              <a:spcBef>
                <a:spcPts val="0"/>
              </a:spcBef>
              <a:spcAft>
                <a:spcPts val="0"/>
              </a:spcAft>
              <a:buSzPts val="2600"/>
              <a:buChar char="-"/>
            </a:pPr>
            <a:r>
              <a:rPr lang="vi-VN" sz="2600"/>
              <a:t>Can find clusters of various size and shapes</a:t>
            </a:r>
            <a:endParaRPr sz="2600"/>
          </a:p>
        </p:txBody>
      </p:sp>
      <p:pic>
        <p:nvPicPr>
          <p:cNvPr id="172" name="Google Shape;172;p22"/>
          <p:cNvPicPr preferRelativeResize="0"/>
          <p:nvPr/>
        </p:nvPicPr>
        <p:blipFill>
          <a:blip r:embed="rId3">
            <a:alphaModFix/>
          </a:blip>
          <a:stretch>
            <a:fillRect/>
          </a:stretch>
        </p:blipFill>
        <p:spPr>
          <a:xfrm>
            <a:off x="239675" y="3274050"/>
            <a:ext cx="6315401" cy="2469850"/>
          </a:xfrm>
          <a:prstGeom prst="rect">
            <a:avLst/>
          </a:prstGeom>
          <a:noFill/>
          <a:ln>
            <a:noFill/>
          </a:ln>
        </p:spPr>
      </p:pic>
      <p:pic>
        <p:nvPicPr>
          <p:cNvPr id="173" name="Google Shape;173;p22"/>
          <p:cNvPicPr preferRelativeResize="0"/>
          <p:nvPr/>
        </p:nvPicPr>
        <p:blipFill rotWithShape="1">
          <a:blip r:embed="rId4">
            <a:alphaModFix/>
          </a:blip>
          <a:srcRect b="2562" l="0" r="0" t="0"/>
          <a:stretch/>
        </p:blipFill>
        <p:spPr>
          <a:xfrm>
            <a:off x="6555075" y="3312788"/>
            <a:ext cx="4547650" cy="2264524"/>
          </a:xfrm>
          <a:prstGeom prst="rect">
            <a:avLst/>
          </a:prstGeom>
          <a:noFill/>
          <a:ln>
            <a:noFill/>
          </a:ln>
        </p:spPr>
      </p:pic>
      <p:sp>
        <p:nvSpPr>
          <p:cNvPr id="174" name="Google Shape;174;p22"/>
          <p:cNvSpPr/>
          <p:nvPr/>
        </p:nvSpPr>
        <p:spPr>
          <a:xfrm rot="10800000">
            <a:off x="9869725" y="2835754"/>
            <a:ext cx="2322270" cy="4022244"/>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p:nvPr/>
        </p:nvSpPr>
        <p:spPr>
          <a:xfrm>
            <a:off x="514084" y="352628"/>
            <a:ext cx="27060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PROS</a:t>
            </a:r>
            <a:endParaRPr/>
          </a:p>
        </p:txBody>
      </p:sp>
      <p:sp>
        <p:nvSpPr>
          <p:cNvPr id="181" name="Google Shape;181;p23"/>
          <p:cNvSpPr txBox="1"/>
          <p:nvPr/>
        </p:nvSpPr>
        <p:spPr>
          <a:xfrm>
            <a:off x="593550" y="1417800"/>
            <a:ext cx="10227600" cy="4022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vi-VN" sz="2600"/>
              <a:t>Can detect and ignore outliers in data</a:t>
            </a:r>
            <a:endParaRPr sz="2600"/>
          </a:p>
        </p:txBody>
      </p:sp>
      <p:sp>
        <p:nvSpPr>
          <p:cNvPr id="182" name="Google Shape;182;p23"/>
          <p:cNvSpPr/>
          <p:nvPr/>
        </p:nvSpPr>
        <p:spPr>
          <a:xfrm rot="10800000">
            <a:off x="9869725" y="2835754"/>
            <a:ext cx="2322270" cy="4022244"/>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pic>
        <p:nvPicPr>
          <p:cNvPr id="183" name="Google Shape;183;p23"/>
          <p:cNvPicPr preferRelativeResize="0"/>
          <p:nvPr/>
        </p:nvPicPr>
        <p:blipFill>
          <a:blip r:embed="rId3">
            <a:alphaModFix/>
          </a:blip>
          <a:stretch>
            <a:fillRect/>
          </a:stretch>
        </p:blipFill>
        <p:spPr>
          <a:xfrm>
            <a:off x="2050963" y="2032775"/>
            <a:ext cx="7818774" cy="466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4"/>
          <p:cNvSpPr/>
          <p:nvPr/>
        </p:nvSpPr>
        <p:spPr>
          <a:xfrm>
            <a:off x="514084" y="352628"/>
            <a:ext cx="2706000" cy="86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vi-VN" sz="5000">
                <a:solidFill>
                  <a:schemeClr val="accent1"/>
                </a:solidFill>
                <a:latin typeface="Calibri"/>
                <a:ea typeface="Calibri"/>
                <a:cs typeface="Calibri"/>
                <a:sym typeface="Calibri"/>
              </a:rPr>
              <a:t>CONS</a:t>
            </a:r>
            <a:endParaRPr/>
          </a:p>
        </p:txBody>
      </p:sp>
      <p:sp>
        <p:nvSpPr>
          <p:cNvPr id="190" name="Google Shape;190;p24"/>
          <p:cNvSpPr txBox="1"/>
          <p:nvPr/>
        </p:nvSpPr>
        <p:spPr>
          <a:xfrm>
            <a:off x="593550" y="1417800"/>
            <a:ext cx="10227600" cy="515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vi-VN" sz="2600"/>
              <a:t>Sensitive to choice of neighborhood parameter</a:t>
            </a:r>
            <a:endParaRPr sz="2600"/>
          </a:p>
        </p:txBody>
      </p:sp>
      <p:sp>
        <p:nvSpPr>
          <p:cNvPr id="191" name="Google Shape;191;p24"/>
          <p:cNvSpPr/>
          <p:nvPr/>
        </p:nvSpPr>
        <p:spPr>
          <a:xfrm rot="10800000">
            <a:off x="9869725" y="2835754"/>
            <a:ext cx="2322270" cy="4022244"/>
          </a:xfrm>
          <a:custGeom>
            <a:rect b="b" l="l" r="r" t="t"/>
            <a:pathLst>
              <a:path extrusionOk="0" h="21600" w="21600">
                <a:moveTo>
                  <a:pt x="0" y="0"/>
                </a:moveTo>
                <a:lnTo>
                  <a:pt x="0" y="21600"/>
                </a:lnTo>
                <a:lnTo>
                  <a:pt x="21600" y="0"/>
                </a:lnTo>
                <a:lnTo>
                  <a:pt x="0" y="0"/>
                </a:lnTo>
                <a:close/>
              </a:path>
            </a:pathLst>
          </a:custGeom>
          <a:solidFill>
            <a:schemeClr val="dk1"/>
          </a:solidFill>
          <a:ln>
            <a:noFill/>
          </a:ln>
        </p:spPr>
        <p:txBody>
          <a:bodyPr anchorCtr="0" anchor="ctr" bIns="25400" lIns="25400" spcFirstLastPara="1" rIns="25400" wrap="square" tIns="25400">
            <a:noAutofit/>
          </a:bodyPr>
          <a:lstStyle/>
          <a:p>
            <a:pPr indent="0" lvl="0" marL="0" marR="0" rtl="0" algn="l">
              <a:spcBef>
                <a:spcPts val="0"/>
              </a:spcBef>
              <a:spcAft>
                <a:spcPts val="0"/>
              </a:spcAft>
              <a:buNone/>
            </a:pPr>
            <a:r>
              <a:rPr lang="vi-VN" sz="600">
                <a:solidFill>
                  <a:srgbClr val="646464"/>
                </a:solidFill>
                <a:latin typeface="Calibri"/>
                <a:ea typeface="Calibri"/>
                <a:cs typeface="Calibri"/>
                <a:sym typeface="Calibri"/>
              </a:rPr>
              <a:t>C</a:t>
            </a:r>
            <a:endParaRPr sz="600">
              <a:solidFill>
                <a:srgbClr val="646464"/>
              </a:solidFill>
              <a:latin typeface="Calibri"/>
              <a:ea typeface="Calibri"/>
              <a:cs typeface="Calibri"/>
              <a:sym typeface="Calibri"/>
            </a:endParaRPr>
          </a:p>
        </p:txBody>
      </p:sp>
      <p:pic>
        <p:nvPicPr>
          <p:cNvPr id="192" name="Google Shape;192;p24"/>
          <p:cNvPicPr preferRelativeResize="0"/>
          <p:nvPr/>
        </p:nvPicPr>
        <p:blipFill>
          <a:blip r:embed="rId3">
            <a:alphaModFix/>
          </a:blip>
          <a:stretch>
            <a:fillRect/>
          </a:stretch>
        </p:blipFill>
        <p:spPr>
          <a:xfrm>
            <a:off x="1634775" y="3016875"/>
            <a:ext cx="3696875" cy="3048000"/>
          </a:xfrm>
          <a:prstGeom prst="rect">
            <a:avLst/>
          </a:prstGeom>
          <a:noFill/>
          <a:ln>
            <a:noFill/>
          </a:ln>
        </p:spPr>
      </p:pic>
      <p:sp>
        <p:nvSpPr>
          <p:cNvPr id="193" name="Google Shape;193;p24"/>
          <p:cNvSpPr txBox="1"/>
          <p:nvPr/>
        </p:nvSpPr>
        <p:spPr>
          <a:xfrm>
            <a:off x="737625" y="1933500"/>
            <a:ext cx="50898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VN" sz="2600">
                <a:solidFill>
                  <a:schemeClr val="dk1"/>
                </a:solidFill>
              </a:rPr>
              <a:t>Too small: a sparse cluster will be labeled as noise</a:t>
            </a:r>
            <a:endParaRPr sz="2600">
              <a:solidFill>
                <a:schemeClr val="dk1"/>
              </a:solidFill>
            </a:endParaRPr>
          </a:p>
        </p:txBody>
      </p:sp>
      <p:sp>
        <p:nvSpPr>
          <p:cNvPr id="194" name="Google Shape;194;p24"/>
          <p:cNvSpPr txBox="1"/>
          <p:nvPr/>
        </p:nvSpPr>
        <p:spPr>
          <a:xfrm>
            <a:off x="5827425" y="1933500"/>
            <a:ext cx="50898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VN" sz="2600">
                <a:solidFill>
                  <a:schemeClr val="dk1"/>
                </a:solidFill>
              </a:rPr>
              <a:t>Too large: dense clusters will be merged together</a:t>
            </a:r>
            <a:endParaRPr sz="2600">
              <a:solidFill>
                <a:schemeClr val="dk1"/>
              </a:solidFill>
            </a:endParaRPr>
          </a:p>
        </p:txBody>
      </p:sp>
      <p:pic>
        <p:nvPicPr>
          <p:cNvPr id="195" name="Google Shape;195;p24"/>
          <p:cNvPicPr preferRelativeResize="0"/>
          <p:nvPr/>
        </p:nvPicPr>
        <p:blipFill>
          <a:blip r:embed="rId4">
            <a:alphaModFix/>
          </a:blip>
          <a:stretch>
            <a:fillRect/>
          </a:stretch>
        </p:blipFill>
        <p:spPr>
          <a:xfrm>
            <a:off x="6197300" y="3016875"/>
            <a:ext cx="3764400" cy="27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